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2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28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29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59" r:id="rId3"/>
    <p:sldId id="260" r:id="rId4"/>
    <p:sldId id="283" r:id="rId5"/>
    <p:sldId id="309" r:id="rId6"/>
    <p:sldId id="328" r:id="rId7"/>
    <p:sldId id="329" r:id="rId8"/>
    <p:sldId id="285" r:id="rId9"/>
    <p:sldId id="302" r:id="rId10"/>
    <p:sldId id="284" r:id="rId11"/>
    <p:sldId id="301" r:id="rId12"/>
    <p:sldId id="330" r:id="rId13"/>
    <p:sldId id="286" r:id="rId14"/>
    <p:sldId id="300" r:id="rId15"/>
    <p:sldId id="331" r:id="rId16"/>
    <p:sldId id="289" r:id="rId17"/>
    <p:sldId id="320" r:id="rId18"/>
    <p:sldId id="334" r:id="rId19"/>
    <p:sldId id="333" r:id="rId20"/>
    <p:sldId id="336" r:id="rId21"/>
    <p:sldId id="327" r:id="rId22"/>
    <p:sldId id="317" r:id="rId23"/>
    <p:sldId id="326" r:id="rId24"/>
    <p:sldId id="303" r:id="rId25"/>
    <p:sldId id="297" r:id="rId26"/>
    <p:sldId id="322" r:id="rId27"/>
    <p:sldId id="323" r:id="rId28"/>
    <p:sldId id="318" r:id="rId29"/>
    <p:sldId id="335" r:id="rId30"/>
    <p:sldId id="298" r:id="rId31"/>
    <p:sldId id="311" r:id="rId32"/>
    <p:sldId id="306" r:id="rId33"/>
    <p:sldId id="307" r:id="rId34"/>
    <p:sldId id="280" r:id="rId35"/>
    <p:sldId id="267" r:id="rId36"/>
    <p:sldId id="27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EA0F2C-E0BC-44CA-92D9-307F6A2994AB}">
          <p14:sldIdLst>
            <p14:sldId id="258"/>
          </p14:sldIdLst>
        </p14:section>
        <p14:section name="Motivation" id="{16A17EC2-AA93-456A-A033-C831D87332E1}">
          <p14:sldIdLst>
            <p14:sldId id="259"/>
            <p14:sldId id="260"/>
            <p14:sldId id="283"/>
            <p14:sldId id="309"/>
            <p14:sldId id="328"/>
            <p14:sldId id="329"/>
          </p14:sldIdLst>
        </p14:section>
        <p14:section name="findings" id="{538E9273-14D9-465F-A4DF-1ED64E02B751}">
          <p14:sldIdLst>
            <p14:sldId id="285"/>
            <p14:sldId id="302"/>
            <p14:sldId id="284"/>
            <p14:sldId id="301"/>
            <p14:sldId id="330"/>
            <p14:sldId id="286"/>
            <p14:sldId id="300"/>
            <p14:sldId id="331"/>
            <p14:sldId id="289"/>
            <p14:sldId id="320"/>
            <p14:sldId id="334"/>
            <p14:sldId id="333"/>
            <p14:sldId id="336"/>
            <p14:sldId id="327"/>
            <p14:sldId id="317"/>
            <p14:sldId id="326"/>
          </p14:sldIdLst>
        </p14:section>
        <p14:section name="solution" id="{7368D2F7-A49C-473B-B062-DDD701B231DA}">
          <p14:sldIdLst>
            <p14:sldId id="303"/>
            <p14:sldId id="297"/>
            <p14:sldId id="322"/>
            <p14:sldId id="323"/>
            <p14:sldId id="318"/>
            <p14:sldId id="335"/>
            <p14:sldId id="298"/>
          </p14:sldIdLst>
        </p14:section>
        <p14:section name="eval" id="{5B2637CC-550B-4147-B76B-131C992711C3}">
          <p14:sldIdLst>
            <p14:sldId id="311"/>
            <p14:sldId id="306"/>
            <p14:sldId id="307"/>
            <p14:sldId id="280"/>
          </p14:sldIdLst>
        </p14:section>
        <p14:section name="Conclusion" id="{2B24EC9F-320B-40AD-A97C-4D58229D344E}">
          <p14:sldIdLst>
            <p14:sldId id="267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anjie Li" initials="YL" lastIdx="17" clrIdx="0">
    <p:extLst/>
  </p:cmAuthor>
  <p:cmAuthor id="2" name="Tan Zhaowei" initials="TZ" lastIdx="3" clrIdx="1">
    <p:extLst/>
  </p:cmAuthor>
  <p:cmAuthor id="3" name="Li Qianru" initials="LQ [3] [2]" lastIdx="1" clrIdx="2">
    <p:extLst/>
  </p:cmAuthor>
  <p:cmAuthor id="4" name="Li Qianru" initials="LQ [3]" lastIdx="1" clrIdx="3">
    <p:extLst/>
  </p:cmAuthor>
  <p:cmAuthor id="5" name="Zhaowei Tan" initials="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7" autoAdjust="0"/>
    <p:restoredTop sz="75000" autoAdjust="0"/>
  </p:normalViewPr>
  <p:slideViewPr>
    <p:cSldViewPr snapToGrid="0">
      <p:cViewPr varScale="1">
        <p:scale>
          <a:sx n="93" d="100"/>
          <a:sy n="93" d="100"/>
        </p:scale>
        <p:origin x="904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16T08:55:39.964" idx="3">
    <p:pos x="10" y="10"/>
    <p:text>Animation: "Human tolerance" should appear with 1st bullet points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16T08:56:14.759" idx="4">
    <p:pos x="10" y="10"/>
    <p:text>Why this slide belongs to Question 1? The logic does not flow, and it does not connect to previous slides...</p:text>
    <p:extLst>
      <p:ext uri="{C676402C-5697-4E1C-873F-D02D1690AC5C}">
        <p15:threadingInfo xmlns:p15="http://schemas.microsoft.com/office/powerpoint/2012/main" timeZoneBias="420"/>
      </p:ext>
    </p:extLst>
  </p:cm>
  <p:cm authorId="2" dt="2018-06-16T13:17:01.658" idx="3">
    <p:pos x="10" y="106"/>
    <p:text>I've changed the place of the transition slide</p:text>
    <p:extLst>
      <p:ext uri="{C676402C-5697-4E1C-873F-D02D1690AC5C}">
        <p15:threadingInfo xmlns:p15="http://schemas.microsoft.com/office/powerpoint/2012/main" timeZoneBias="420">
          <p15:parentCm authorId="1" idx="4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16T09:02:48.069" idx="9">
    <p:pos x="10" y="10"/>
    <p:text>Shallow slides. Many questions are not answered: Why sufficient LTE bandwidth for mobile VR? Does it work for all VR traffic??? How about uplink bandwidth? 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16T09:05:23.168" idx="10">
    <p:pos x="10" y="10"/>
    <p:text>The overall problem for all finding slides is that they sound shallow. You need to add in-depth analysis in the slides, rather than script only</p:text>
    <p:extLst>
      <p:ext uri="{C676402C-5697-4E1C-873F-D02D1690AC5C}">
        <p15:threadingInfo xmlns:p15="http://schemas.microsoft.com/office/powerpoint/2012/main" timeZoneBias="420"/>
      </p:ext>
    </p:extLst>
  </p:cm>
  <p:cm authorId="3" dt="2018-06-16T14:59:33.329" idx="1">
    <p:pos x="10" y="106"/>
    <p:text>show numbers first; "not a stupid mistake"; then insight, with big fontsize</p:text>
    <p:extLst>
      <p:ext uri="{C676402C-5697-4E1C-873F-D02D1690AC5C}">
        <p15:threadingInfo xmlns:p15="http://schemas.microsoft.com/office/powerpoint/2012/main" timeZoneBias="420">
          <p15:parentCm authorId="1" idx="10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16T09:09:38.476" idx="12">
    <p:pos x="10" y="10"/>
    <p:text>The animation seems incomplete...</p:text>
    <p:extLst>
      <p:ext uri="{C676402C-5697-4E1C-873F-D02D1690AC5C}">
        <p15:threadingInfo xmlns:p15="http://schemas.microsoft.com/office/powerpoint/2012/main" timeZoneBias="420"/>
      </p:ext>
    </p:extLst>
  </p:cm>
  <p:cm authorId="1" dt="2018-06-16T09:09:56.520" idx="13">
    <p:pos x="106" y="106"/>
    <p:text>"Fast ACK only if handover predicted" may not be feasible as a high-level solution idea. Check outline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16T09:09:38.476" idx="12">
    <p:pos x="10" y="10"/>
    <p:text>The animation seems incomplete...</p:text>
    <p:extLst>
      <p:ext uri="{C676402C-5697-4E1C-873F-D02D1690AC5C}">
        <p15:threadingInfo xmlns:p15="http://schemas.microsoft.com/office/powerpoint/2012/main" timeZoneBias="420"/>
      </p:ext>
    </p:extLst>
  </p:cm>
  <p:cm authorId="1" dt="2018-06-16T09:09:56.520" idx="13">
    <p:pos x="106" y="106"/>
    <p:text>"Fast ACK only if handover predicted" may not be feasible as a high-level solution idea. Check outline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16T09:11:27.550" idx="14">
    <p:pos x="10" y="10"/>
    <p:text>I'm lost in this slide. The animation does not seem to reflect how the solution works. The solution idea is NOT what we are doing (EVERY network does this)...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16T09:11:27.550" idx="14">
    <p:pos x="10" y="10"/>
    <p:text>I'm lost in this slide. The animation does not seem to reflect how the solution works. The solution idea is NOT what we are doing (EVERY network does this)...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329C0-0046-4977-BE90-FFF6214F68E9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AECD1-E3CC-446C-92FD-7C963409D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2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42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1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88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50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75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6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72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90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26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9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47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82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99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19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31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85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25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3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25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98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96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60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195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26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656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7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342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68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97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18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60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30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ECD1-E3CC-446C-92FD-7C963409D6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0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47248"/>
            <a:ext cx="10515600" cy="2387600"/>
          </a:xfrm>
        </p:spPr>
        <p:txBody>
          <a:bodyPr anchor="b">
            <a:normAutofit/>
          </a:bodyPr>
          <a:lstStyle>
            <a:lvl1pPr algn="ctr">
              <a:defRPr sz="4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29309"/>
            <a:ext cx="10515600" cy="134840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075C2171-7586-4DB3-959D-BA9ECF973322}"/>
              </a:ext>
            </a:extLst>
          </p:cNvPr>
          <p:cNvSpPr/>
          <p:nvPr userDrawn="1"/>
        </p:nvSpPr>
        <p:spPr>
          <a:xfrm>
            <a:off x="0" y="6455281"/>
            <a:ext cx="12192000" cy="402719"/>
          </a:xfrm>
          <a:prstGeom prst="rect">
            <a:avLst/>
          </a:prstGeom>
          <a:solidFill>
            <a:srgbClr val="3284B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1E4BA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D48E5BB4-AA8A-4D0A-A956-76635FC90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490390" y="6463804"/>
            <a:ext cx="1211219" cy="39419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AA7FBF32-587B-4DD9-986B-68F8EE9751C4}"/>
              </a:ext>
            </a:extLst>
          </p:cNvPr>
          <p:cNvSpPr/>
          <p:nvPr userDrawn="1"/>
        </p:nvSpPr>
        <p:spPr>
          <a:xfrm>
            <a:off x="0" y="1"/>
            <a:ext cx="12192000" cy="342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1E4BA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0" name="wing-logo-new.pdf" descr="wing-logo-new.pdf">
            <a:extLst>
              <a:ext uri="{FF2B5EF4-FFF2-40B4-BE49-F238E27FC236}">
                <a16:creationId xmlns:a16="http://schemas.microsoft.com/office/drawing/2014/main" id="{9246AC16-0E59-44F5-BCDB-7F4E9A263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485569" y="5180257"/>
            <a:ext cx="1392371" cy="785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A01CEBAE-9213-4243-B712-1FE4DE90F4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rcRect l="18597" r="18597"/>
          <a:stretch>
            <a:fillRect/>
          </a:stretch>
        </p:blipFill>
        <p:spPr>
          <a:xfrm>
            <a:off x="4164377" y="5195201"/>
            <a:ext cx="1642312" cy="8510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0059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609-8F0E-45A0-AC5C-B339D54D3498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F6EF-8823-4649-A9B6-50E094D06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8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609-8F0E-45A0-AC5C-B339D54D3498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F6EF-8823-4649-A9B6-50E094D06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33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609-8F0E-45A0-AC5C-B339D54D3498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F6EF-8823-4649-A9B6-50E094D06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7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609-8F0E-45A0-AC5C-B339D54D3498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F6EF-8823-4649-A9B6-50E094D06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4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FAB84B3-9801-4D5C-98D5-583CF234581A}"/>
              </a:ext>
            </a:extLst>
          </p:cNvPr>
          <p:cNvSpPr/>
          <p:nvPr userDrawn="1"/>
        </p:nvSpPr>
        <p:spPr>
          <a:xfrm>
            <a:off x="0" y="0"/>
            <a:ext cx="12192000" cy="152609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1E4BA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687"/>
            <a:ext cx="10515600" cy="1325563"/>
          </a:xfrm>
        </p:spPr>
        <p:txBody>
          <a:bodyPr>
            <a:normAutofit/>
          </a:bodyPr>
          <a:lstStyle>
            <a:lvl1pPr algn="ctr">
              <a:defRPr sz="6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018"/>
            <a:ext cx="10515600" cy="4351338"/>
          </a:xfrm>
        </p:spPr>
        <p:txBody>
          <a:bodyPr/>
          <a:lstStyle>
            <a:lvl1pPr marL="346075" indent="-346075">
              <a:defRPr sz="4000"/>
            </a:lvl1pPr>
            <a:lvl2pPr marL="803275" indent="-346075">
              <a:buFont typeface="Calibri" panose="020F0502020204030204" pitchFamily="34" charset="0"/>
              <a:buChar char="–"/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ircle">
            <a:extLst>
              <a:ext uri="{FF2B5EF4-FFF2-40B4-BE49-F238E27FC236}">
                <a16:creationId xmlns:a16="http://schemas.microsoft.com/office/drawing/2014/main" id="{206732FE-A4E7-4BE8-AF82-383425420B65}"/>
              </a:ext>
            </a:extLst>
          </p:cNvPr>
          <p:cNvSpPr/>
          <p:nvPr userDrawn="1"/>
        </p:nvSpPr>
        <p:spPr>
          <a:xfrm>
            <a:off x="11542275" y="1349821"/>
            <a:ext cx="370325" cy="366207"/>
          </a:xfrm>
          <a:prstGeom prst="ellipse">
            <a:avLst/>
          </a:prstGeom>
          <a:solidFill>
            <a:srgbClr val="FFE8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7A624DC-DBD8-4676-B6F2-B88C8A4A791F}"/>
              </a:ext>
            </a:extLst>
          </p:cNvPr>
          <p:cNvSpPr txBox="1">
            <a:spLocks/>
          </p:cNvSpPr>
          <p:nvPr userDrawn="1"/>
        </p:nvSpPr>
        <p:spPr>
          <a:xfrm>
            <a:off x="11542275" y="1336617"/>
            <a:ext cx="370325" cy="379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C54B7765-911B-4F97-BC37-B034B0BB8D56}"/>
              </a:ext>
            </a:extLst>
          </p:cNvPr>
          <p:cNvSpPr/>
          <p:nvPr userDrawn="1"/>
        </p:nvSpPr>
        <p:spPr>
          <a:xfrm>
            <a:off x="0" y="6455281"/>
            <a:ext cx="12192000" cy="402719"/>
          </a:xfrm>
          <a:prstGeom prst="rect">
            <a:avLst/>
          </a:prstGeom>
          <a:solidFill>
            <a:srgbClr val="3284B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1E4BA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C712CC-F14B-4962-A34A-0011D6973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490390" y="6463804"/>
            <a:ext cx="1211219" cy="39419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470154"/>
            <a:ext cx="2743200" cy="365125"/>
          </a:xfrm>
        </p:spPr>
        <p:txBody>
          <a:bodyPr/>
          <a:lstStyle/>
          <a:p>
            <a:fld id="{03A3B609-8F0E-45A0-AC5C-B339D54D3498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70154"/>
            <a:ext cx="4114800" cy="365125"/>
          </a:xfrm>
        </p:spPr>
        <p:txBody>
          <a:bodyPr/>
          <a:lstStyle>
            <a:lvl1pPr>
              <a:defRPr sz="1800">
                <a:solidFill>
                  <a:srgbClr val="FFC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7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FAB84B3-9801-4D5C-98D5-583CF234581A}"/>
              </a:ext>
            </a:extLst>
          </p:cNvPr>
          <p:cNvSpPr/>
          <p:nvPr userDrawn="1"/>
        </p:nvSpPr>
        <p:spPr>
          <a:xfrm>
            <a:off x="0" y="0"/>
            <a:ext cx="12192000" cy="152609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1E4BA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1325563"/>
          </a:xfrm>
        </p:spPr>
        <p:txBody>
          <a:bodyPr>
            <a:normAutofit/>
          </a:bodyPr>
          <a:lstStyle>
            <a:lvl1pPr algn="ctr">
              <a:defRPr sz="6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584" y="1815018"/>
            <a:ext cx="5577215" cy="4351338"/>
          </a:xfrm>
        </p:spPr>
        <p:txBody>
          <a:bodyPr/>
          <a:lstStyle>
            <a:lvl1pPr marL="346075" indent="-346075">
              <a:defRPr sz="4000"/>
            </a:lvl1pPr>
            <a:lvl2pPr marL="803275" indent="-346075">
              <a:buFont typeface="Calibri" panose="020F0502020204030204" pitchFamily="34" charset="0"/>
              <a:buChar char="–"/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ircle">
            <a:extLst>
              <a:ext uri="{FF2B5EF4-FFF2-40B4-BE49-F238E27FC236}">
                <a16:creationId xmlns:a16="http://schemas.microsoft.com/office/drawing/2014/main" id="{206732FE-A4E7-4BE8-AF82-383425420B65}"/>
              </a:ext>
            </a:extLst>
          </p:cNvPr>
          <p:cNvSpPr/>
          <p:nvPr userDrawn="1"/>
        </p:nvSpPr>
        <p:spPr>
          <a:xfrm>
            <a:off x="11542275" y="1349821"/>
            <a:ext cx="370325" cy="366207"/>
          </a:xfrm>
          <a:prstGeom prst="ellipse">
            <a:avLst/>
          </a:prstGeom>
          <a:solidFill>
            <a:srgbClr val="FFE8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7A624DC-DBD8-4676-B6F2-B88C8A4A791F}"/>
              </a:ext>
            </a:extLst>
          </p:cNvPr>
          <p:cNvSpPr txBox="1">
            <a:spLocks/>
          </p:cNvSpPr>
          <p:nvPr userDrawn="1"/>
        </p:nvSpPr>
        <p:spPr>
          <a:xfrm>
            <a:off x="11542275" y="1336617"/>
            <a:ext cx="370325" cy="379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C54B7765-911B-4F97-BC37-B034B0BB8D56}"/>
              </a:ext>
            </a:extLst>
          </p:cNvPr>
          <p:cNvSpPr/>
          <p:nvPr userDrawn="1"/>
        </p:nvSpPr>
        <p:spPr>
          <a:xfrm>
            <a:off x="0" y="6455281"/>
            <a:ext cx="12192000" cy="402719"/>
          </a:xfrm>
          <a:prstGeom prst="rect">
            <a:avLst/>
          </a:prstGeom>
          <a:solidFill>
            <a:srgbClr val="3284B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1E4BA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C712CC-F14B-4962-A34A-0011D6973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490390" y="6463804"/>
            <a:ext cx="1211219" cy="3941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482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- Center">
    <p:bg>
      <p:bgPr>
        <a:solidFill>
          <a:srgbClr val="328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600">
                <a:solidFill>
                  <a:srgbClr val="FFE800"/>
                </a:solidFill>
                <a:latin typeface="+mn-lt"/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7732" y="6553200"/>
            <a:ext cx="936537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23053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11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609-8F0E-45A0-AC5C-B339D54D3498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F6EF-8823-4649-A9B6-50E094D06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5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609-8F0E-45A0-AC5C-B339D54D3498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F6EF-8823-4649-A9B6-50E094D06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1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609-8F0E-45A0-AC5C-B339D54D3498}" type="datetimeFigureOut">
              <a:rPr lang="en-US" smtClean="0"/>
              <a:t>9/5/18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F6EF-8823-4649-A9B6-50E094D06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1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609-8F0E-45A0-AC5C-B339D54D3498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F6EF-8823-4649-A9B6-50E094D06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8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609-8F0E-45A0-AC5C-B339D54D3498}" type="datetimeFigureOut">
              <a:rPr lang="en-US" smtClean="0"/>
              <a:t>9/5/18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F6EF-8823-4649-A9B6-50E094D06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3B609-8F0E-45A0-AC5C-B339D54D3498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4F6EF-8823-4649-A9B6-50E094D06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8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12" Type="http://schemas.openxmlformats.org/officeDocument/2006/relationships/comments" Target="../comments/commen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2.png"/><Relationship Id="rId5" Type="http://schemas.openxmlformats.org/officeDocument/2006/relationships/image" Target="../media/image22.pn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12" Type="http://schemas.openxmlformats.org/officeDocument/2006/relationships/comments" Target="../comments/comment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2.png"/><Relationship Id="rId5" Type="http://schemas.openxmlformats.org/officeDocument/2006/relationships/image" Target="../media/image22.pn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7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8.xml"/><Relationship Id="rId3" Type="http://schemas.openxmlformats.org/officeDocument/2006/relationships/image" Target="../media/image3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Supporting Mobile VR in LTE Networks:</a:t>
            </a:r>
            <a:b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How Close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are We?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Zhaowei Tan</a:t>
            </a:r>
            <a:r>
              <a:rPr lang="en-US" dirty="0"/>
              <a:t>, </a:t>
            </a:r>
            <a:r>
              <a:rPr lang="en-US" dirty="0" err="1"/>
              <a:t>Yuanjie</a:t>
            </a:r>
            <a:r>
              <a:rPr lang="en-US" dirty="0"/>
              <a:t> Li, </a:t>
            </a:r>
            <a:r>
              <a:rPr lang="en-US" dirty="0" err="1"/>
              <a:t>Qianru</a:t>
            </a:r>
            <a:r>
              <a:rPr lang="en-US" dirty="0"/>
              <a:t> Li,</a:t>
            </a:r>
          </a:p>
          <a:p>
            <a:pPr>
              <a:spcBef>
                <a:spcPts val="0"/>
              </a:spcBef>
            </a:pPr>
            <a:r>
              <a:rPr lang="en-US" dirty="0" err="1"/>
              <a:t>Zhehui</a:t>
            </a:r>
            <a:r>
              <a:rPr lang="en-US" dirty="0"/>
              <a:t> Zhang, </a:t>
            </a:r>
            <a:r>
              <a:rPr lang="en-US" dirty="0" err="1"/>
              <a:t>Zhehan</a:t>
            </a:r>
            <a:r>
              <a:rPr lang="en-US" dirty="0"/>
              <a:t> Li, </a:t>
            </a:r>
            <a:r>
              <a:rPr lang="en-US" dirty="0" err="1"/>
              <a:t>Songwu</a:t>
            </a:r>
            <a:r>
              <a:rPr lang="en-US" dirty="0"/>
              <a:t> Lu</a:t>
            </a:r>
          </a:p>
        </p:txBody>
      </p:sp>
    </p:spTree>
    <p:extLst>
      <p:ext uri="{BB962C8B-B14F-4D97-AF65-F5344CB8AC3E}">
        <p14:creationId xmlns:p14="http://schemas.microsoft.com/office/powerpoint/2010/main" val="2592055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00" y="3717760"/>
            <a:ext cx="10399200" cy="23317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BFF8EF2-906B-5C44-BA3A-6BDAE338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Look at VR over LTE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40C13-5A2A-314F-AD81-55ECB5C5E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018"/>
            <a:ext cx="10515600" cy="2147382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ü"/>
            </a:pPr>
            <a:r>
              <a:rPr lang="zh-CN" altLang="en-US" sz="4000" dirty="0">
                <a:solidFill>
                  <a:srgbClr val="00B050"/>
                </a:solidFill>
              </a:rPr>
              <a:t> </a:t>
            </a:r>
            <a:r>
              <a:rPr lang="en-US" altLang="zh-CN" sz="4000" dirty="0">
                <a:solidFill>
                  <a:srgbClr val="00B050"/>
                </a:solidFill>
              </a:rPr>
              <a:t>LTE exhibits signs to meet latency requirement for medium quality VR</a:t>
            </a:r>
          </a:p>
          <a:p>
            <a:pPr lvl="1">
              <a:buFont typeface="ZapfDingbatsITC" charset="0"/>
              <a:buChar char="✘"/>
            </a:pPr>
            <a:r>
              <a:rPr lang="en-US" altLang="zh-CN" sz="4000" dirty="0">
                <a:solidFill>
                  <a:srgbClr val="C00000"/>
                </a:solidFill>
              </a:rPr>
              <a:t> User regularly experiences long latency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D4EE6-E5E0-9445-9ED6-116C792022E0}"/>
              </a:ext>
            </a:extLst>
          </p:cNvPr>
          <p:cNvSpPr txBox="1"/>
          <p:nvPr/>
        </p:nvSpPr>
        <p:spPr>
          <a:xfrm>
            <a:off x="8382000" y="-929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00" y="3717760"/>
            <a:ext cx="10399200" cy="23317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600" y="3717760"/>
            <a:ext cx="10399200" cy="2331720"/>
          </a:xfrm>
          <a:prstGeom prst="rect">
            <a:avLst/>
          </a:prstGeom>
        </p:spPr>
      </p:pic>
      <p:sp>
        <p:nvSpPr>
          <p:cNvPr id="9" name="矩形 58">
            <a:extLst>
              <a:ext uri="{FF2B5EF4-FFF2-40B4-BE49-F238E27FC236}">
                <a16:creationId xmlns:a16="http://schemas.microsoft.com/office/drawing/2014/main" id="{348C63A4-20C7-4232-9C55-C500C7CA53B8}"/>
              </a:ext>
            </a:extLst>
          </p:cNvPr>
          <p:cNvSpPr/>
          <p:nvPr/>
        </p:nvSpPr>
        <p:spPr>
          <a:xfrm>
            <a:off x="9226218" y="3773533"/>
            <a:ext cx="2052113" cy="222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uiExpan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7AB4A-AD67-1744-B6D5-3037DC4E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266950"/>
            <a:ext cx="10906760" cy="2324100"/>
          </a:xfrm>
        </p:spPr>
        <p:txBody>
          <a:bodyPr/>
          <a:lstStyle/>
          <a:p>
            <a:r>
              <a:rPr lang="en-US" dirty="0"/>
              <a:t>2. What are the roadblocks?</a:t>
            </a:r>
          </a:p>
        </p:txBody>
      </p:sp>
    </p:spTree>
    <p:extLst>
      <p:ext uri="{BB962C8B-B14F-4D97-AF65-F5344CB8AC3E}">
        <p14:creationId xmlns:p14="http://schemas.microsoft.com/office/powerpoint/2010/main" val="292216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Methodology</a:t>
            </a:r>
          </a:p>
        </p:txBody>
      </p:sp>
      <p:pic>
        <p:nvPicPr>
          <p:cNvPr id="4" name="Picture 10" descr="Image result for virtual reality icon">
            <a:extLst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08" y="3902219"/>
            <a:ext cx="1084034" cy="1030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lated image">
            <a:extLst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88" y="3891534"/>
            <a:ext cx="1457906" cy="1295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/>
          </p:cNvPr>
          <p:cNvSpPr/>
          <p:nvPr/>
        </p:nvSpPr>
        <p:spPr>
          <a:xfrm>
            <a:off x="5557567" y="4335860"/>
            <a:ext cx="778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/>
              <a:t>LTE</a:t>
            </a:r>
            <a:endParaRPr lang="en-US" sz="3200" b="1" dirty="0"/>
          </a:p>
        </p:txBody>
      </p:sp>
      <p:sp>
        <p:nvSpPr>
          <p:cNvPr id="7" name="Rounded Rectangle 11">
            <a:extLst/>
          </p:cNvPr>
          <p:cNvSpPr/>
          <p:nvPr/>
        </p:nvSpPr>
        <p:spPr>
          <a:xfrm>
            <a:off x="7172202" y="5077977"/>
            <a:ext cx="4847163" cy="11575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8</a:t>
            </a:r>
            <a:r>
              <a:rPr lang="en-US" altLang="zh-CN" sz="28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-month empirical study</a:t>
            </a:r>
          </a:p>
          <a:p>
            <a:pPr algn="ctr">
              <a:lnSpc>
                <a:spcPct val="80000"/>
              </a:lnSpc>
            </a:pPr>
            <a:r>
              <a:rPr lang="en-US" altLang="zh-CN" sz="28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Verizon, AT&amp;T, T-Mobile, Sprint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3M LTE messages+21M packets</a:t>
            </a:r>
          </a:p>
        </p:txBody>
      </p:sp>
      <p:pic>
        <p:nvPicPr>
          <p:cNvPr id="8" name="Picture 10" descr="Image result for 3gpp icon">
            <a:extLst/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9"/>
          <a:stretch/>
        </p:blipFill>
        <p:spPr bwMode="auto">
          <a:xfrm>
            <a:off x="1686140" y="4065122"/>
            <a:ext cx="1621422" cy="763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/>
          </p:cNvPr>
          <p:cNvSpPr/>
          <p:nvPr/>
        </p:nvSpPr>
        <p:spPr>
          <a:xfrm>
            <a:off x="3492194" y="3225619"/>
            <a:ext cx="5207611" cy="2500811"/>
          </a:xfrm>
          <a:prstGeom prst="roundRect">
            <a:avLst/>
          </a:prstGeom>
          <a:solidFill>
            <a:schemeClr val="bg2">
              <a:lumMod val="50000"/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“Black-box”</a:t>
            </a:r>
          </a:p>
        </p:txBody>
      </p:sp>
      <p:sp>
        <p:nvSpPr>
          <p:cNvPr id="16" name="Rounded Rectangle 11">
            <a:extLst/>
          </p:cNvPr>
          <p:cNvSpPr/>
          <p:nvPr/>
        </p:nvSpPr>
        <p:spPr>
          <a:xfrm>
            <a:off x="272516" y="5077976"/>
            <a:ext cx="4448670" cy="11575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Identify latency deficiencies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Derive equations for latency </a:t>
            </a:r>
          </a:p>
        </p:txBody>
      </p:sp>
      <p:sp>
        <p:nvSpPr>
          <p:cNvPr id="17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838200" y="1815018"/>
            <a:ext cx="10515600" cy="141237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Challenge</a:t>
            </a:r>
            <a:r>
              <a:rPr lang="en-US" dirty="0"/>
              <a:t>: LTE is a closed “black-box” system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CN" b="1" dirty="0"/>
              <a:t>Our approach: </a:t>
            </a:r>
          </a:p>
        </p:txBody>
      </p:sp>
      <p:sp>
        <p:nvSpPr>
          <p:cNvPr id="3" name="Rectangle 2"/>
          <p:cNvSpPr/>
          <p:nvPr/>
        </p:nvSpPr>
        <p:spPr>
          <a:xfrm>
            <a:off x="949266" y="3150745"/>
            <a:ext cx="3095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Standard Analysis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59286" y="3225619"/>
            <a:ext cx="4760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Device-Side Empirical Study</a:t>
            </a:r>
          </a:p>
        </p:txBody>
      </p:sp>
      <p:sp>
        <p:nvSpPr>
          <p:cNvPr id="9" name="Plus 8"/>
          <p:cNvSpPr/>
          <p:nvPr/>
        </p:nvSpPr>
        <p:spPr>
          <a:xfrm>
            <a:off x="5281953" y="3880471"/>
            <a:ext cx="1330174" cy="1197505"/>
          </a:xfrm>
          <a:prstGeom prst="mathPlus">
            <a:avLst>
              <a:gd name="adj1" fmla="val 120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10" grpId="0" animBg="1"/>
      <p:bldP spid="10" grpId="1" animBg="1"/>
      <p:bldP spid="16" grpId="0" animBg="1"/>
      <p:bldP spid="17" grpId="0" uiExpand="1" build="p"/>
      <p:bldP spid="3" grpId="0"/>
      <p:bldP spid="1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0E127-1ADA-4362-9694-A1618E506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815018"/>
            <a:ext cx="11188700" cy="4351338"/>
          </a:xfrm>
        </p:spPr>
        <p:txBody>
          <a:bodyPr>
            <a:norm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3500" dirty="0"/>
              <a:t>Wireless bandwidth is the bottleneck for VR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500" dirty="0"/>
              <a:t>LTE can quickly recover wireless data corruption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500" dirty="0"/>
              <a:t>Device receives new data immediately after handover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500" dirty="0"/>
              <a:t>Uplink motions are quickly sent to the base station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500" dirty="0"/>
              <a:t>Handover in LTE incurs unnoticeable latency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8033D6-18A1-D947-A1D8-33943214E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29687"/>
            <a:ext cx="11760200" cy="1325563"/>
          </a:xfrm>
        </p:spPr>
        <p:txBody>
          <a:bodyPr>
            <a:normAutofit/>
          </a:bodyPr>
          <a:lstStyle/>
          <a:p>
            <a:r>
              <a:rPr lang="en-US" dirty="0"/>
              <a:t>Five Intuitions for VR over LTE</a:t>
            </a:r>
          </a:p>
        </p:txBody>
      </p:sp>
    </p:spTree>
    <p:extLst>
      <p:ext uri="{BB962C8B-B14F-4D97-AF65-F5344CB8AC3E}">
        <p14:creationId xmlns:p14="http://schemas.microsoft.com/office/powerpoint/2010/main" val="198238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C1CB9-E506-49D8-AAFB-0F748CD1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29687"/>
            <a:ext cx="11760200" cy="1325563"/>
          </a:xfrm>
        </p:spPr>
        <p:txBody>
          <a:bodyPr>
            <a:normAutofit/>
          </a:bodyPr>
          <a:lstStyle/>
          <a:p>
            <a:r>
              <a:rPr lang="en-US" dirty="0"/>
              <a:t>Five Intuitions for VR over LTE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0E127-1ADA-4362-9694-A1618E506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815018"/>
            <a:ext cx="11188700" cy="4351338"/>
          </a:xfrm>
        </p:spPr>
        <p:txBody>
          <a:bodyPr>
            <a:norm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3500" strike="sngStrike" dirty="0"/>
              <a:t>Wireless bandwidth is the bottleneck for VR.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500" strike="sngStrike" dirty="0"/>
              <a:t>LTE can quickly recover wireless data corruption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500" strike="sngStrike" dirty="0"/>
              <a:t>Device receives new data immediately after handover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500" strike="sngStrike" dirty="0"/>
              <a:t>Uplink motions are quickly sent to the base station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500" strike="sngStrike" dirty="0"/>
              <a:t>Handover in LTE incurs unnoticeable latency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200" b="1" dirty="0">
                <a:solidFill>
                  <a:srgbClr val="FF0000"/>
                </a:solidFill>
              </a:rPr>
              <a:t>We invalidate all of them!</a:t>
            </a:r>
          </a:p>
        </p:txBody>
      </p:sp>
    </p:spTree>
    <p:extLst>
      <p:ext uri="{BB962C8B-B14F-4D97-AF65-F5344CB8AC3E}">
        <p14:creationId xmlns:p14="http://schemas.microsoft.com/office/powerpoint/2010/main" val="3332144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C1CB9-E506-49D8-AAFB-0F748CD1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29687"/>
            <a:ext cx="11760200" cy="1325563"/>
          </a:xfrm>
        </p:spPr>
        <p:txBody>
          <a:bodyPr>
            <a:normAutofit/>
          </a:bodyPr>
          <a:lstStyle/>
          <a:p>
            <a:r>
              <a:rPr lang="en-US" altLang="zh-CN" dirty="0"/>
              <a:t>Overview of Findings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0E127-1ADA-4362-9694-A1618E506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645" y="1811377"/>
            <a:ext cx="11087102" cy="4067167"/>
          </a:xfrm>
        </p:spPr>
        <p:txBody>
          <a:bodyPr>
            <a:norm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3500" strike="sngStrike" dirty="0"/>
              <a:t>Wireless bandwidth is the bottleneck for VR.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500" strike="sngStrike" dirty="0">
                <a:solidFill>
                  <a:schemeClr val="bg2"/>
                </a:solidFill>
              </a:rPr>
              <a:t>LTE can quickly recover wireless data corruption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500" strike="sngStrike" dirty="0">
                <a:solidFill>
                  <a:schemeClr val="bg2"/>
                </a:solidFill>
              </a:rPr>
              <a:t>Device receives new data immediately after handover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500" strike="sngStrike" dirty="0">
                <a:solidFill>
                  <a:schemeClr val="bg2"/>
                </a:solidFill>
              </a:rPr>
              <a:t>Uplink motions are quickly sent to the base station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500" strike="sngStrike" dirty="0">
                <a:solidFill>
                  <a:schemeClr val="bg2"/>
                </a:solidFill>
              </a:rPr>
              <a:t>Handover in LTE incurs unnoticeable latency</a:t>
            </a:r>
          </a:p>
          <a:p>
            <a:pPr marL="457200" lvl="1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Rectangle: Rounded Corners 3">
            <a:extLst/>
          </p:cNvPr>
          <p:cNvSpPr/>
          <p:nvPr/>
        </p:nvSpPr>
        <p:spPr>
          <a:xfrm>
            <a:off x="888999" y="1833679"/>
            <a:ext cx="10635736" cy="6031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Sufficient </a:t>
            </a:r>
            <a:r>
              <a:rPr lang="en-US" altLang="zh-Hans" sz="32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andwidth for </a:t>
            </a:r>
            <a:r>
              <a:rPr lang="en-US" altLang="zh-Hans" sz="3200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edium </a:t>
            </a:r>
            <a:r>
              <a:rPr lang="en-US" altLang="zh-Hans" sz="3200" dirty="0">
                <a:solidFill>
                  <a:schemeClr val="accent6">
                    <a:lumMod val="75000"/>
                  </a:schemeClr>
                </a:solidFill>
              </a:rPr>
              <a:t>q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</a:rPr>
              <a:t>uality VR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: Rounded Corners 10">
            <a:extLst/>
          </p:cNvPr>
          <p:cNvSpPr/>
          <p:nvPr/>
        </p:nvSpPr>
        <p:spPr>
          <a:xfrm>
            <a:off x="888999" y="2419808"/>
            <a:ext cx="10635736" cy="20989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ans" sz="3200" dirty="0">
                <a:solidFill>
                  <a:schemeClr val="tx1"/>
                </a:solidFill>
              </a:rPr>
              <a:t>LTE</a:t>
            </a:r>
            <a:r>
              <a:rPr lang="zh-Hans" altLang="en-US" sz="3200" dirty="0">
                <a:solidFill>
                  <a:schemeClr val="tx1"/>
                </a:solidFill>
              </a:rPr>
              <a:t> </a:t>
            </a:r>
            <a:r>
              <a:rPr lang="en-US" altLang="zh-Hans" sz="3200" dirty="0">
                <a:solidFill>
                  <a:schemeClr val="tx1"/>
                </a:solidFill>
              </a:rPr>
              <a:t>signaling</a:t>
            </a:r>
            <a:r>
              <a:rPr lang="zh-Hans" altLang="en-US" sz="3200" dirty="0">
                <a:solidFill>
                  <a:schemeClr val="tx1"/>
                </a:solidFill>
              </a:rPr>
              <a:t> </a:t>
            </a:r>
            <a:r>
              <a:rPr lang="en-US" altLang="zh-Hans" sz="3200" dirty="0">
                <a:solidFill>
                  <a:schemeClr val="tx1"/>
                </a:solidFill>
              </a:rPr>
              <a:t>operations</a:t>
            </a:r>
            <a:r>
              <a:rPr lang="zh-Hans" altLang="en-US" sz="3200" dirty="0">
                <a:solidFill>
                  <a:schemeClr val="tx1"/>
                </a:solidFill>
              </a:rPr>
              <a:t> </a:t>
            </a:r>
            <a:r>
              <a:rPr lang="en-US" altLang="zh-Hans" sz="3200" dirty="0">
                <a:solidFill>
                  <a:schemeClr val="tx1"/>
                </a:solidFill>
              </a:rPr>
              <a:t>contribute</a:t>
            </a:r>
            <a:r>
              <a:rPr lang="zh-Hans" altLang="en-US" sz="3200" dirty="0">
                <a:solidFill>
                  <a:schemeClr val="tx1"/>
                </a:solidFill>
              </a:rPr>
              <a:t> </a:t>
            </a:r>
            <a:r>
              <a:rPr lang="en-US" altLang="zh-Hans" sz="3200" dirty="0">
                <a:solidFill>
                  <a:schemeClr val="tx1"/>
                </a:solidFill>
              </a:rPr>
              <a:t>a</a:t>
            </a:r>
            <a:r>
              <a:rPr lang="zh-Hans" altLang="en-US" sz="3200" dirty="0">
                <a:solidFill>
                  <a:schemeClr val="tx1"/>
                </a:solidFill>
              </a:rPr>
              <a:t> </a:t>
            </a:r>
            <a:r>
              <a:rPr lang="en-US" altLang="zh-Hans" sz="3200" dirty="0">
                <a:solidFill>
                  <a:schemeClr val="tx1"/>
                </a:solidFill>
              </a:rPr>
              <a:t>bulk</a:t>
            </a:r>
            <a:r>
              <a:rPr lang="zh-Hans" altLang="en-US" sz="3200" dirty="0">
                <a:solidFill>
                  <a:schemeClr val="tx1"/>
                </a:solidFill>
              </a:rPr>
              <a:t> </a:t>
            </a:r>
            <a:r>
              <a:rPr lang="en-US" altLang="zh-Hans" sz="3200" dirty="0">
                <a:solidFill>
                  <a:schemeClr val="tx1"/>
                </a:solidFill>
              </a:rPr>
              <a:t>portion</a:t>
            </a:r>
            <a:r>
              <a:rPr lang="zh-Hans" altLang="en-US" sz="3200" dirty="0">
                <a:solidFill>
                  <a:schemeClr val="tx1"/>
                </a:solidFill>
              </a:rPr>
              <a:t> </a:t>
            </a:r>
            <a:r>
              <a:rPr lang="en-US" altLang="zh-Hans" sz="3200" dirty="0">
                <a:solidFill>
                  <a:schemeClr val="tx1"/>
                </a:solidFill>
              </a:rPr>
              <a:t>of</a:t>
            </a:r>
            <a:r>
              <a:rPr lang="zh-Hans" altLang="en-US" sz="3200" dirty="0">
                <a:solidFill>
                  <a:schemeClr val="tx1"/>
                </a:solidFill>
              </a:rPr>
              <a:t> </a:t>
            </a:r>
            <a:r>
              <a:rPr lang="en-US" altLang="zh-Hans" sz="3200" dirty="0">
                <a:solidFill>
                  <a:schemeClr val="tx1"/>
                </a:solidFill>
              </a:rPr>
              <a:t>latency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/>
          </p:cNvPr>
          <p:cNvSpPr/>
          <p:nvPr/>
        </p:nvSpPr>
        <p:spPr>
          <a:xfrm>
            <a:off x="891541" y="2419808"/>
            <a:ext cx="10633194" cy="106271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3200" dirty="0">
                <a:solidFill>
                  <a:schemeClr val="accent5"/>
                </a:solidFill>
              </a:rPr>
              <a:t>Inter-</a:t>
            </a:r>
            <a:r>
              <a:rPr lang="en-US" altLang="zh-Hans" sz="3200" dirty="0">
                <a:solidFill>
                  <a:schemeClr val="accent5"/>
                </a:solidFill>
              </a:rPr>
              <a:t>p</a:t>
            </a:r>
            <a:r>
              <a:rPr lang="en-US" altLang="zh-CN" sz="3200" dirty="0">
                <a:solidFill>
                  <a:schemeClr val="accent5"/>
                </a:solidFill>
              </a:rPr>
              <a:t>rotocol</a:t>
            </a:r>
            <a:r>
              <a:rPr lang="zh-CN" altLang="en-US" sz="3200" dirty="0">
                <a:solidFill>
                  <a:schemeClr val="accent5"/>
                </a:solidFill>
              </a:rPr>
              <a:t> </a:t>
            </a:r>
            <a:r>
              <a:rPr lang="en-US" altLang="zh-Hans" sz="3200" dirty="0">
                <a:solidFill>
                  <a:schemeClr val="accent5"/>
                </a:solidFill>
              </a:rPr>
              <a:t>i</a:t>
            </a:r>
            <a:r>
              <a:rPr lang="en-US" altLang="zh-CN" sz="3200" dirty="0">
                <a:solidFill>
                  <a:schemeClr val="accent5"/>
                </a:solidFill>
              </a:rPr>
              <a:t>ncoordination</a:t>
            </a:r>
            <a:endParaRPr lang="en-US" altLang="zh-CN" dirty="0">
              <a:solidFill>
                <a:schemeClr val="accent5"/>
              </a:solidFill>
            </a:endParaRPr>
          </a:p>
        </p:txBody>
      </p:sp>
      <p:sp>
        <p:nvSpPr>
          <p:cNvPr id="10" name="Rectangle: Rounded Corners 9">
            <a:extLst/>
          </p:cNvPr>
          <p:cNvSpPr/>
          <p:nvPr/>
        </p:nvSpPr>
        <p:spPr>
          <a:xfrm>
            <a:off x="888999" y="3482519"/>
            <a:ext cx="10635736" cy="103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2"/>
                </a:solidFill>
              </a:rPr>
              <a:t>Single-</a:t>
            </a:r>
            <a:r>
              <a:rPr lang="en-US" altLang="zh-Hans" sz="3200" dirty="0">
                <a:solidFill>
                  <a:schemeClr val="accent2"/>
                </a:solidFill>
              </a:rPr>
              <a:t>p</a:t>
            </a:r>
            <a:r>
              <a:rPr lang="en-US" altLang="zh-CN" sz="3200" dirty="0">
                <a:solidFill>
                  <a:schemeClr val="accent2"/>
                </a:solidFill>
              </a:rPr>
              <a:t>rotocol</a:t>
            </a:r>
            <a:r>
              <a:rPr lang="zh-CN" altLang="en-US" sz="3200" dirty="0">
                <a:solidFill>
                  <a:schemeClr val="accent2"/>
                </a:solidFill>
              </a:rPr>
              <a:t> </a:t>
            </a:r>
            <a:r>
              <a:rPr lang="en-US" altLang="zh-Hans" sz="3200" dirty="0">
                <a:solidFill>
                  <a:schemeClr val="accent2"/>
                </a:solidFill>
              </a:rPr>
              <a:t>d</a:t>
            </a:r>
            <a:r>
              <a:rPr lang="en-US" altLang="zh-CN" sz="3200" dirty="0">
                <a:solidFill>
                  <a:schemeClr val="accent2"/>
                </a:solidFill>
              </a:rPr>
              <a:t>eficiency</a:t>
            </a:r>
          </a:p>
        </p:txBody>
      </p:sp>
    </p:spTree>
    <p:extLst>
      <p:ext uri="{BB962C8B-B14F-4D97-AF65-F5344CB8AC3E}">
        <p14:creationId xmlns:p14="http://schemas.microsoft.com/office/powerpoint/2010/main" val="241170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  <p:bldP spid="9" grpId="0" uiExpand="1" build="allAtOnce" animBg="1"/>
      <p:bldP spid="10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100" y="129687"/>
            <a:ext cx="8902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Sufficient</a:t>
            </a:r>
            <a:r>
              <a:rPr lang="zh-CN" altLang="en-US" dirty="0"/>
              <a:t> </a:t>
            </a:r>
            <a:r>
              <a:rPr lang="en-US" altLang="zh-CN" dirty="0"/>
              <a:t>Bandwidth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Medium</a:t>
            </a:r>
            <a:r>
              <a:rPr lang="zh-CN" altLang="en-US" dirty="0"/>
              <a:t>-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VR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84280" y="5743404"/>
            <a:ext cx="5405024" cy="5788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3600" dirty="0"/>
              <a:t>Uplink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64B3A-B4F4-4F96-B455-2A8D9268D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40" y="1901158"/>
            <a:ext cx="10805360" cy="17696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Misunderstanding</a:t>
            </a:r>
            <a:r>
              <a:rPr lang="en-US" dirty="0"/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Wireless bandwidth is the bottleneck for VR. 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Reality: Sufficient LTE bandwidth for mobile VR!</a:t>
            </a:r>
          </a:p>
          <a:p>
            <a:pPr lvl="1"/>
            <a:endParaRPr lang="en-US" dirty="0"/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CB9C5B86-9749-4004-B2DB-8B669DD6BBB3}"/>
              </a:ext>
            </a:extLst>
          </p:cNvPr>
          <p:cNvSpPr/>
          <p:nvPr/>
        </p:nvSpPr>
        <p:spPr>
          <a:xfrm>
            <a:off x="180589" y="2857432"/>
            <a:ext cx="11907520" cy="78192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Insight: Simply improving bandwidth is not enough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C3DC48-9E4A-4055-B331-3A2B5CAA1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49" y="3648591"/>
            <a:ext cx="5539786" cy="2220311"/>
          </a:xfrm>
          <a:prstGeom prst="rect">
            <a:avLst/>
          </a:prstGeom>
        </p:spPr>
      </p:pic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F97EA91F-76DC-4CAC-8B3C-F960B304E42B}"/>
              </a:ext>
            </a:extLst>
          </p:cNvPr>
          <p:cNvSpPr txBox="1">
            <a:spLocks/>
          </p:cNvSpPr>
          <p:nvPr/>
        </p:nvSpPr>
        <p:spPr>
          <a:xfrm>
            <a:off x="6134350" y="5743404"/>
            <a:ext cx="6057650" cy="5788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3600" dirty="0"/>
              <a:t>Downlink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9" y="3676909"/>
            <a:ext cx="5560639" cy="2163673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2449" y="181240"/>
            <a:ext cx="2065734" cy="1169940"/>
            <a:chOff x="97725" y="181240"/>
            <a:chExt cx="1985075" cy="1169940"/>
          </a:xfrm>
        </p:grpSpPr>
        <p:sp>
          <p:nvSpPr>
            <p:cNvPr id="15" name="Rectangle: Rounded Corners 10">
              <a:extLst>
                <a:ext uri="{FF2B5EF4-FFF2-40B4-BE49-F238E27FC236}">
                  <a16:creationId xmlns:a16="http://schemas.microsoft.com/office/drawing/2014/main" id="{1194CD16-F67A-4DF4-9FB5-33EDF98B6BF5}"/>
                </a:ext>
              </a:extLst>
            </p:cNvPr>
            <p:cNvSpPr/>
            <p:nvPr/>
          </p:nvSpPr>
          <p:spPr>
            <a:xfrm>
              <a:off x="97725" y="181240"/>
              <a:ext cx="1985073" cy="38802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b="1" dirty="0">
                  <a:solidFill>
                    <a:schemeClr val="tx1"/>
                  </a:solidFill>
                </a:rPr>
                <a:t>Bandwidth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1">
              <a:extLst>
                <a:ext uri="{FF2B5EF4-FFF2-40B4-BE49-F238E27FC236}">
                  <a16:creationId xmlns:a16="http://schemas.microsoft.com/office/drawing/2014/main" id="{E76C1E8C-E399-453A-80C6-B9CEF67FCCFE}"/>
                </a:ext>
              </a:extLst>
            </p:cNvPr>
            <p:cNvSpPr/>
            <p:nvPr/>
          </p:nvSpPr>
          <p:spPr>
            <a:xfrm>
              <a:off x="97726" y="572200"/>
              <a:ext cx="1985074" cy="38802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dirty="0">
                  <a:solidFill>
                    <a:schemeClr val="bg2">
                      <a:lumMod val="50000"/>
                    </a:schemeClr>
                  </a:solidFill>
                </a:rPr>
                <a:t>Inter-Protocol</a:t>
              </a:r>
              <a:endParaRPr lang="en-US" sz="23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40AAB702-CD82-4948-9FB8-95046AA2F5B5}"/>
                </a:ext>
              </a:extLst>
            </p:cNvPr>
            <p:cNvSpPr/>
            <p:nvPr/>
          </p:nvSpPr>
          <p:spPr>
            <a:xfrm>
              <a:off x="97725" y="963160"/>
              <a:ext cx="1985075" cy="38802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dirty="0">
                  <a:solidFill>
                    <a:schemeClr val="bg2">
                      <a:lumMod val="50000"/>
                    </a:schemeClr>
                  </a:solidFill>
                </a:rPr>
                <a:t>Single-Protocol</a:t>
              </a:r>
              <a:endParaRPr lang="en-US" sz="23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88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3428"/>
            <a:ext cx="96393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Inter-Protocol Incoordination:</a:t>
            </a:r>
            <a:br>
              <a:rPr lang="en-US" dirty="0"/>
            </a:br>
            <a:r>
              <a:rPr lang="en-US" dirty="0"/>
              <a:t>Head-of-Line Blocking in Mobility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64B3A-B4F4-4F96-B455-2A8D9268D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901158"/>
            <a:ext cx="11442700" cy="17696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Misunderstanding</a:t>
            </a:r>
            <a:r>
              <a:rPr lang="en-US" dirty="0"/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Device receives new data immediately after handover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Reality: Duplicate data incurs head-of-line blocking!</a:t>
            </a:r>
          </a:p>
          <a:p>
            <a:pPr lvl="1"/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4B5513B-92DE-459A-9353-3E8431F6A804}"/>
              </a:ext>
            </a:extLst>
          </p:cNvPr>
          <p:cNvSpPr txBox="1">
            <a:spLocks/>
          </p:cNvSpPr>
          <p:nvPr/>
        </p:nvSpPr>
        <p:spPr>
          <a:xfrm>
            <a:off x="1604943" y="3954400"/>
            <a:ext cx="8893213" cy="1787181"/>
          </a:xfrm>
          <a:prstGeom prst="rect">
            <a:avLst/>
          </a:prstGeom>
          <a:ln w="508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1500"/>
              </a:spcBef>
              <a:buFont typeface="Wingdings" charset="2"/>
              <a:buChar char="Ø"/>
            </a:pPr>
            <a:r>
              <a:rPr lang="zh-CN" altLang="en-US" sz="3200" dirty="0"/>
              <a:t> </a:t>
            </a:r>
            <a:r>
              <a:rPr lang="en-US" altLang="zh-CN" sz="3200" dirty="0"/>
              <a:t>61% – 92% handover incurs head-of-line blocking</a:t>
            </a:r>
            <a:endParaRPr lang="en-US" altLang="zh-CN" sz="3200" b="1" dirty="0"/>
          </a:p>
          <a:p>
            <a:pPr algn="ctr">
              <a:lnSpc>
                <a:spcPct val="80000"/>
              </a:lnSpc>
              <a:spcBef>
                <a:spcPts val="1500"/>
              </a:spcBef>
              <a:buFont typeface="Wingdings" charset="2"/>
              <a:buChar char="Ø"/>
            </a:pPr>
            <a:r>
              <a:rPr lang="zh-CN" altLang="en-US" sz="3200" dirty="0"/>
              <a:t> </a:t>
            </a:r>
            <a:r>
              <a:rPr lang="en-US" altLang="zh-CN" sz="3200" dirty="0"/>
              <a:t>30.0 – 44.7ms head-of-line blocking latency</a:t>
            </a:r>
          </a:p>
          <a:p>
            <a:pPr algn="ctr">
              <a:lnSpc>
                <a:spcPct val="80000"/>
              </a:lnSpc>
              <a:spcBef>
                <a:spcPts val="1500"/>
              </a:spcBef>
              <a:buFont typeface="Wingdings" charset="2"/>
              <a:buChar char="Ø"/>
            </a:pPr>
            <a:r>
              <a:rPr lang="zh-CN" altLang="en-US" sz="3200" dirty="0"/>
              <a:t> </a:t>
            </a:r>
            <a:r>
              <a:rPr lang="en-US" altLang="zh-CN" sz="3200" dirty="0"/>
              <a:t>80ms at maximum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2449" y="181240"/>
            <a:ext cx="2065734" cy="1169940"/>
            <a:chOff x="97725" y="181240"/>
            <a:chExt cx="1985075" cy="1169940"/>
          </a:xfrm>
        </p:grpSpPr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1194CD16-F67A-4DF4-9FB5-33EDF98B6BF5}"/>
                </a:ext>
              </a:extLst>
            </p:cNvPr>
            <p:cNvSpPr/>
            <p:nvPr/>
          </p:nvSpPr>
          <p:spPr>
            <a:xfrm>
              <a:off x="97725" y="181240"/>
              <a:ext cx="1985073" cy="38802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dirty="0">
                  <a:solidFill>
                    <a:schemeClr val="bg2">
                      <a:lumMod val="50000"/>
                    </a:schemeClr>
                  </a:solidFill>
                </a:rPr>
                <a:t>Bandwidth</a:t>
              </a:r>
              <a:endParaRPr lang="en-US" sz="23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E76C1E8C-E399-453A-80C6-B9CEF67FCCFE}"/>
                </a:ext>
              </a:extLst>
            </p:cNvPr>
            <p:cNvSpPr/>
            <p:nvPr/>
          </p:nvSpPr>
          <p:spPr>
            <a:xfrm>
              <a:off x="97726" y="572200"/>
              <a:ext cx="1985074" cy="38802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b="1" dirty="0">
                  <a:solidFill>
                    <a:schemeClr val="tx1"/>
                  </a:solidFill>
                </a:rPr>
                <a:t>Inter-Protocol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40AAB702-CD82-4948-9FB8-95046AA2F5B5}"/>
                </a:ext>
              </a:extLst>
            </p:cNvPr>
            <p:cNvSpPr/>
            <p:nvPr/>
          </p:nvSpPr>
          <p:spPr>
            <a:xfrm>
              <a:off x="97725" y="963160"/>
              <a:ext cx="1985075" cy="38802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dirty="0">
                  <a:solidFill>
                    <a:schemeClr val="bg2">
                      <a:lumMod val="50000"/>
                    </a:schemeClr>
                  </a:solidFill>
                </a:rPr>
                <a:t>Single-Protocol</a:t>
              </a:r>
              <a:endParaRPr lang="en-US" sz="23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6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3428"/>
            <a:ext cx="96393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Inter-Protocol Incoordination:</a:t>
            </a:r>
            <a:br>
              <a:rPr lang="en-US" dirty="0"/>
            </a:br>
            <a:r>
              <a:rPr lang="en-US" dirty="0"/>
              <a:t>Head-of-Line Blocking in Mobility</a:t>
            </a:r>
          </a:p>
        </p:txBody>
      </p:sp>
      <p:pic>
        <p:nvPicPr>
          <p:cNvPr id="29" name="Picture 14" descr="Related image">
            <a:extLst>
              <a:ext uri="{FF2B5EF4-FFF2-40B4-BE49-F238E27FC236}">
                <a16:creationId xmlns:a16="http://schemas.microsoft.com/office/drawing/2014/main" id="{6271DF28-69A8-49E3-9BD7-A086A087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98" y="3458325"/>
            <a:ext cx="1148652" cy="11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Image result for virtual reality icon">
            <a:extLst>
              <a:ext uri="{FF2B5EF4-FFF2-40B4-BE49-F238E27FC236}">
                <a16:creationId xmlns:a16="http://schemas.microsoft.com/office/drawing/2014/main" id="{8CDD130E-124F-47D2-8159-4EB019B2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15" y="3435745"/>
            <a:ext cx="1295627" cy="12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Related image">
            <a:extLst>
              <a:ext uri="{FF2B5EF4-FFF2-40B4-BE49-F238E27FC236}">
                <a16:creationId xmlns:a16="http://schemas.microsoft.com/office/drawing/2014/main" id="{17BA3C6D-782C-4290-8AD9-FA3278DEF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66" y="5263910"/>
            <a:ext cx="1148652" cy="11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Related image">
            <a:extLst>
              <a:ext uri="{FF2B5EF4-FFF2-40B4-BE49-F238E27FC236}">
                <a16:creationId xmlns:a16="http://schemas.microsoft.com/office/drawing/2014/main" id="{4F35693F-658C-4A26-8CAB-8F5F3844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1273" y="4291755"/>
            <a:ext cx="1479880" cy="115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8BF9D1CE-02B4-4B32-9A38-9E93D730BEB0}"/>
              </a:ext>
            </a:extLst>
          </p:cNvPr>
          <p:cNvGrpSpPr>
            <a:grpSpLocks noChangeAspect="1"/>
          </p:cNvGrpSpPr>
          <p:nvPr/>
        </p:nvGrpSpPr>
        <p:grpSpPr>
          <a:xfrm>
            <a:off x="8733632" y="4575959"/>
            <a:ext cx="1118108" cy="603504"/>
            <a:chOff x="4026254" y="3441529"/>
            <a:chExt cx="1603558" cy="865528"/>
          </a:xfrm>
        </p:grpSpPr>
        <p:pic>
          <p:nvPicPr>
            <p:cNvPr id="34" name="Picture 2" descr="Image result for icon video frame">
              <a:extLst>
                <a:ext uri="{FF2B5EF4-FFF2-40B4-BE49-F238E27FC236}">
                  <a16:creationId xmlns:a16="http://schemas.microsoft.com/office/drawing/2014/main" id="{9499A132-F6CF-4594-BA4E-BD90B8A85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254" y="3441529"/>
              <a:ext cx="1603558" cy="865528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367AC46-DAD4-4191-BB95-F71D9C716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13" y="3521878"/>
              <a:ext cx="874039" cy="78517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61D448-69FD-46B5-B8E1-10EF103972B6}"/>
              </a:ext>
            </a:extLst>
          </p:cNvPr>
          <p:cNvGrpSpPr>
            <a:grpSpLocks noChangeAspect="1"/>
          </p:cNvGrpSpPr>
          <p:nvPr/>
        </p:nvGrpSpPr>
        <p:grpSpPr>
          <a:xfrm>
            <a:off x="8796841" y="4591061"/>
            <a:ext cx="1077586" cy="581632"/>
            <a:chOff x="1090200" y="3089114"/>
            <a:chExt cx="1603558" cy="865528"/>
          </a:xfrm>
        </p:grpSpPr>
        <p:pic>
          <p:nvPicPr>
            <p:cNvPr id="37" name="Picture 36" descr="Image result for icon video frame">
              <a:extLst>
                <a:ext uri="{FF2B5EF4-FFF2-40B4-BE49-F238E27FC236}">
                  <a16:creationId xmlns:a16="http://schemas.microsoft.com/office/drawing/2014/main" id="{5E1D5F23-22EB-4604-B01B-4034B09754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200" y="3089114"/>
              <a:ext cx="1603558" cy="865528"/>
            </a:xfrm>
            <a:prstGeom prst="rect">
              <a:avLst/>
            </a:prstGeom>
            <a:solidFill>
              <a:srgbClr val="FFFFFF"/>
            </a:solidFill>
            <a:extLst/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25069D2-1C34-40A6-A337-96F86BAFA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970" y="3155747"/>
              <a:ext cx="833627" cy="798893"/>
            </a:xfrm>
            <a:prstGeom prst="rect">
              <a:avLst/>
            </a:prstGeom>
          </p:spPr>
        </p:pic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8738839" y="4596437"/>
            <a:ext cx="1124748" cy="646331"/>
            <a:chOff x="8228504" y="3508791"/>
            <a:chExt cx="1124748" cy="646331"/>
          </a:xfrm>
        </p:grpSpPr>
        <p:grpSp>
          <p:nvGrpSpPr>
            <p:cNvPr id="27" name="Group 26"/>
            <p:cNvGrpSpPr/>
            <p:nvPr/>
          </p:nvGrpSpPr>
          <p:grpSpPr>
            <a:xfrm>
              <a:off x="8228504" y="3508791"/>
              <a:ext cx="1124748" cy="646331"/>
              <a:chOff x="9789431" y="2899804"/>
              <a:chExt cx="1124748" cy="646331"/>
            </a:xfrm>
          </p:grpSpPr>
          <p:pic>
            <p:nvPicPr>
              <p:cNvPr id="48" name="Picture 47" descr="Image result for icon video frame">
                <a:extLst>
                  <a:ext uri="{FF2B5EF4-FFF2-40B4-BE49-F238E27FC236}">
                    <a16:creationId xmlns:a16="http://schemas.microsoft.com/office/drawing/2014/main" id="{E6096411-170B-42B3-AC21-645DDCA4C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9431" y="2911694"/>
                <a:ext cx="1124748" cy="607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10142453" y="2899804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/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7982" y="3554639"/>
              <a:ext cx="554634" cy="554634"/>
            </a:xfrm>
            <a:prstGeom prst="rect">
              <a:avLst/>
            </a:prstGeom>
          </p:spPr>
        </p:pic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4929414" y="3715630"/>
            <a:ext cx="1124748" cy="646331"/>
            <a:chOff x="8228504" y="3508791"/>
            <a:chExt cx="1124748" cy="646331"/>
          </a:xfrm>
        </p:grpSpPr>
        <p:grpSp>
          <p:nvGrpSpPr>
            <p:cNvPr id="56" name="Group 55"/>
            <p:cNvGrpSpPr/>
            <p:nvPr/>
          </p:nvGrpSpPr>
          <p:grpSpPr>
            <a:xfrm>
              <a:off x="8228504" y="3508791"/>
              <a:ext cx="1124748" cy="646331"/>
              <a:chOff x="9789431" y="2899804"/>
              <a:chExt cx="1124748" cy="646331"/>
            </a:xfrm>
          </p:grpSpPr>
          <p:pic>
            <p:nvPicPr>
              <p:cNvPr id="58" name="Picture 57" descr="Image result for icon video frame">
                <a:extLst>
                  <a:ext uri="{FF2B5EF4-FFF2-40B4-BE49-F238E27FC236}">
                    <a16:creationId xmlns:a16="http://schemas.microsoft.com/office/drawing/2014/main" id="{E6096411-170B-42B3-AC21-645DDCA4C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9431" y="2911694"/>
                <a:ext cx="1124748" cy="607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10142453" y="2899804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/>
              </a:p>
            </p:txBody>
          </p:sp>
        </p:grp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7982" y="3554639"/>
              <a:ext cx="554634" cy="554634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3189120" y="4108764"/>
            <a:ext cx="1058638" cy="52322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/>
              <a:t>ACK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DEDDF77-BCF9-4184-9CAB-E1857E8B0E38}"/>
              </a:ext>
            </a:extLst>
          </p:cNvPr>
          <p:cNvGrpSpPr>
            <a:grpSpLocks noChangeAspect="1"/>
          </p:cNvGrpSpPr>
          <p:nvPr/>
        </p:nvGrpSpPr>
        <p:grpSpPr>
          <a:xfrm>
            <a:off x="4962493" y="3730369"/>
            <a:ext cx="1077586" cy="581632"/>
            <a:chOff x="1090200" y="3089114"/>
            <a:chExt cx="1603558" cy="865528"/>
          </a:xfrm>
        </p:grpSpPr>
        <p:pic>
          <p:nvPicPr>
            <p:cNvPr id="40" name="Picture 39" descr="Image result for icon video frame">
              <a:extLst>
                <a:ext uri="{FF2B5EF4-FFF2-40B4-BE49-F238E27FC236}">
                  <a16:creationId xmlns:a16="http://schemas.microsoft.com/office/drawing/2014/main" id="{A56B4B5A-5B59-4261-9317-E592FA58C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200" y="3089114"/>
              <a:ext cx="1603558" cy="865528"/>
            </a:xfrm>
            <a:prstGeom prst="rect">
              <a:avLst/>
            </a:prstGeom>
            <a:solidFill>
              <a:srgbClr val="FFFFFF"/>
            </a:solidFill>
            <a:extLst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7A8517A-C432-4C54-984D-A29D86CEF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970" y="3155747"/>
              <a:ext cx="833627" cy="798893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4158BE6-0831-47B7-8264-D97646BFD4C3}"/>
              </a:ext>
            </a:extLst>
          </p:cNvPr>
          <p:cNvGrpSpPr>
            <a:grpSpLocks noChangeAspect="1"/>
          </p:cNvGrpSpPr>
          <p:nvPr/>
        </p:nvGrpSpPr>
        <p:grpSpPr>
          <a:xfrm>
            <a:off x="4965352" y="5582512"/>
            <a:ext cx="1077586" cy="581632"/>
            <a:chOff x="1090200" y="3089114"/>
            <a:chExt cx="1603558" cy="865528"/>
          </a:xfrm>
        </p:grpSpPr>
        <p:pic>
          <p:nvPicPr>
            <p:cNvPr id="46" name="Picture 45" descr="Image result for icon video frame">
              <a:extLst>
                <a:ext uri="{FF2B5EF4-FFF2-40B4-BE49-F238E27FC236}">
                  <a16:creationId xmlns:a16="http://schemas.microsoft.com/office/drawing/2014/main" id="{1290D2B1-4D60-49CB-AB38-997F967FE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200" y="3089114"/>
              <a:ext cx="1603558" cy="865528"/>
            </a:xfrm>
            <a:prstGeom prst="rect">
              <a:avLst/>
            </a:prstGeom>
            <a:solidFill>
              <a:srgbClr val="FFFFFF"/>
            </a:solidFill>
            <a:extLst/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864ED1E-899A-404F-A378-507625E71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970" y="3155747"/>
              <a:ext cx="833627" cy="798893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6C52E1-5AFA-4E34-9046-1E046883A931}"/>
              </a:ext>
            </a:extLst>
          </p:cNvPr>
          <p:cNvGrpSpPr>
            <a:grpSpLocks noChangeAspect="1"/>
          </p:cNvGrpSpPr>
          <p:nvPr/>
        </p:nvGrpSpPr>
        <p:grpSpPr>
          <a:xfrm>
            <a:off x="4962493" y="5582510"/>
            <a:ext cx="1077586" cy="581632"/>
            <a:chOff x="4026254" y="3441529"/>
            <a:chExt cx="1603558" cy="865528"/>
          </a:xfrm>
        </p:grpSpPr>
        <p:pic>
          <p:nvPicPr>
            <p:cNvPr id="43" name="Picture 42" descr="Image result for icon video frame">
              <a:extLst>
                <a:ext uri="{FF2B5EF4-FFF2-40B4-BE49-F238E27FC236}">
                  <a16:creationId xmlns:a16="http://schemas.microsoft.com/office/drawing/2014/main" id="{657F3658-C0E5-4197-BD0C-200D2F8EC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254" y="3441529"/>
              <a:ext cx="1603558" cy="865528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943B4DF-42C5-4F05-8EEA-34301EC8C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13" y="3521878"/>
              <a:ext cx="874039" cy="785179"/>
            </a:xfrm>
            <a:prstGeom prst="rect">
              <a:avLst/>
            </a:prstGeom>
          </p:spPr>
        </p:pic>
      </p:grpSp>
      <p:grpSp>
        <p:nvGrpSpPr>
          <p:cNvPr id="53" name="组合 52"/>
          <p:cNvGrpSpPr/>
          <p:nvPr/>
        </p:nvGrpSpPr>
        <p:grpSpPr>
          <a:xfrm>
            <a:off x="12449" y="181240"/>
            <a:ext cx="2065734" cy="1169940"/>
            <a:chOff x="97725" y="181240"/>
            <a:chExt cx="1985075" cy="1169940"/>
          </a:xfrm>
        </p:grpSpPr>
        <p:sp>
          <p:nvSpPr>
            <p:cNvPr id="54" name="Rectangle: Rounded Corners 10">
              <a:extLst>
                <a:ext uri="{FF2B5EF4-FFF2-40B4-BE49-F238E27FC236}">
                  <a16:creationId xmlns:a16="http://schemas.microsoft.com/office/drawing/2014/main" id="{1194CD16-F67A-4DF4-9FB5-33EDF98B6BF5}"/>
                </a:ext>
              </a:extLst>
            </p:cNvPr>
            <p:cNvSpPr/>
            <p:nvPr/>
          </p:nvSpPr>
          <p:spPr>
            <a:xfrm>
              <a:off x="97725" y="181240"/>
              <a:ext cx="1985073" cy="38802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dirty="0">
                  <a:solidFill>
                    <a:schemeClr val="bg2">
                      <a:lumMod val="50000"/>
                    </a:schemeClr>
                  </a:solidFill>
                </a:rPr>
                <a:t>Bandwidth</a:t>
              </a:r>
              <a:endParaRPr lang="en-US" sz="23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1" name="Rectangle: Rounded Corners 11">
              <a:extLst>
                <a:ext uri="{FF2B5EF4-FFF2-40B4-BE49-F238E27FC236}">
                  <a16:creationId xmlns:a16="http://schemas.microsoft.com/office/drawing/2014/main" id="{E76C1E8C-E399-453A-80C6-B9CEF67FCCFE}"/>
                </a:ext>
              </a:extLst>
            </p:cNvPr>
            <p:cNvSpPr/>
            <p:nvPr/>
          </p:nvSpPr>
          <p:spPr>
            <a:xfrm>
              <a:off x="97726" y="572200"/>
              <a:ext cx="1985074" cy="38802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b="1" dirty="0">
                  <a:solidFill>
                    <a:schemeClr val="tx1"/>
                  </a:solidFill>
                </a:rPr>
                <a:t>Inter-Protocol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: Rounded Corners 12">
              <a:extLst>
                <a:ext uri="{FF2B5EF4-FFF2-40B4-BE49-F238E27FC236}">
                  <a16:creationId xmlns:a16="http://schemas.microsoft.com/office/drawing/2014/main" id="{40AAB702-CD82-4948-9FB8-95046AA2F5B5}"/>
                </a:ext>
              </a:extLst>
            </p:cNvPr>
            <p:cNvSpPr/>
            <p:nvPr/>
          </p:nvSpPr>
          <p:spPr>
            <a:xfrm>
              <a:off x="97725" y="963160"/>
              <a:ext cx="1985075" cy="38802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dirty="0">
                  <a:solidFill>
                    <a:schemeClr val="bg2">
                      <a:lumMod val="50000"/>
                    </a:schemeClr>
                  </a:solidFill>
                </a:rPr>
                <a:t>Single-Protocol</a:t>
              </a:r>
              <a:endParaRPr lang="en-US" sz="23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2C8BD62-9E38-5444-A47E-84B32276CFE3}"/>
              </a:ext>
            </a:extLst>
          </p:cNvPr>
          <p:cNvSpPr/>
          <p:nvPr/>
        </p:nvSpPr>
        <p:spPr>
          <a:xfrm>
            <a:off x="374650" y="1839554"/>
            <a:ext cx="11442700" cy="1089529"/>
          </a:xfrm>
          <a:prstGeom prst="rect">
            <a:avLst/>
          </a:prstGeom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000" dirty="0">
                <a:ea typeface="Helvetica Neue" charset="0"/>
                <a:cs typeface="Helvetica Neue" charset="0"/>
              </a:rPr>
              <a:t>Root Cause: Problematic</a:t>
            </a:r>
            <a:r>
              <a:rPr lang="zh-CN" altLang="en-US" sz="4000" dirty="0">
                <a:ea typeface="Helvetica Neue" charset="0"/>
                <a:cs typeface="Helvetica Neue" charset="0"/>
              </a:rPr>
              <a:t> </a:t>
            </a:r>
            <a:r>
              <a:rPr lang="en-US" altLang="zh-CN" sz="4000" dirty="0">
                <a:ea typeface="Helvetica Neue" charset="0"/>
                <a:cs typeface="Helvetica Neue" charset="0"/>
              </a:rPr>
              <a:t>interplay</a:t>
            </a:r>
            <a:r>
              <a:rPr lang="zh-CN" altLang="en-US" sz="4000" dirty="0">
                <a:ea typeface="Helvetica Neue" charset="0"/>
                <a:cs typeface="Helvetica Neue" charset="0"/>
              </a:rPr>
              <a:t> </a:t>
            </a:r>
            <a:r>
              <a:rPr lang="en-US" altLang="zh-CN" sz="4000" dirty="0">
                <a:ea typeface="Helvetica Neue" charset="0"/>
                <a:cs typeface="Helvetica Neue" charset="0"/>
              </a:rPr>
              <a:t>between</a:t>
            </a:r>
            <a:r>
              <a:rPr lang="zh-CN" altLang="en-US" sz="4000" dirty="0">
                <a:ea typeface="Helvetica Neue" charset="0"/>
                <a:cs typeface="Helvetica Neue" charset="0"/>
              </a:rPr>
              <a:t> </a:t>
            </a:r>
            <a:r>
              <a:rPr lang="en-US" altLang="zh-CN" sz="4000" dirty="0">
                <a:ea typeface="Helvetica Neue" charset="0"/>
                <a:cs typeface="Helvetica Neue" charset="0"/>
              </a:rPr>
              <a:t>radio</a:t>
            </a:r>
            <a:r>
              <a:rPr lang="zh-CN" altLang="en-US" sz="4000" dirty="0">
                <a:ea typeface="Helvetica Neue" charset="0"/>
                <a:cs typeface="Helvetica Neue" charset="0"/>
              </a:rPr>
              <a:t> </a:t>
            </a:r>
            <a:r>
              <a:rPr lang="en-US" altLang="zh-CN" sz="4000" dirty="0">
                <a:ea typeface="Helvetica Neue" charset="0"/>
                <a:cs typeface="Helvetica Neue" charset="0"/>
              </a:rPr>
              <a:t>link</a:t>
            </a:r>
            <a:r>
              <a:rPr lang="zh-CN" altLang="en-US" sz="4000" dirty="0">
                <a:ea typeface="Helvetica Neue" charset="0"/>
                <a:cs typeface="Helvetica Neue" charset="0"/>
              </a:rPr>
              <a:t> </a:t>
            </a:r>
            <a:r>
              <a:rPr lang="en-US" altLang="zh-CN" sz="4000" dirty="0">
                <a:ea typeface="Helvetica Neue" charset="0"/>
                <a:cs typeface="Helvetica Neue" charset="0"/>
              </a:rPr>
              <a:t>control</a:t>
            </a:r>
            <a:r>
              <a:rPr lang="zh-CN" altLang="en-US" sz="4000" dirty="0">
                <a:ea typeface="Helvetica Neue" charset="0"/>
                <a:cs typeface="Helvetica Neue" charset="0"/>
              </a:rPr>
              <a:t> </a:t>
            </a:r>
            <a:r>
              <a:rPr lang="en-US" altLang="zh-CN" sz="4000" dirty="0">
                <a:ea typeface="Helvetica Neue" charset="0"/>
                <a:cs typeface="Helvetica Neue" charset="0"/>
              </a:rPr>
              <a:t>and</a:t>
            </a:r>
            <a:r>
              <a:rPr lang="zh-CN" altLang="en-US" sz="4000" dirty="0">
                <a:ea typeface="Helvetica Neue" charset="0"/>
                <a:cs typeface="Helvetica Neue" charset="0"/>
              </a:rPr>
              <a:t> </a:t>
            </a:r>
            <a:r>
              <a:rPr lang="en-US" altLang="zh-CN" sz="4000" dirty="0">
                <a:ea typeface="Helvetica Neue" charset="0"/>
                <a:cs typeface="Helvetica Neue" charset="0"/>
              </a:rPr>
              <a:t>radio</a:t>
            </a:r>
            <a:r>
              <a:rPr lang="zh-CN" altLang="en-US" sz="4000" dirty="0">
                <a:ea typeface="Helvetica Neue" charset="0"/>
                <a:cs typeface="Helvetica Neue" charset="0"/>
              </a:rPr>
              <a:t> </a:t>
            </a:r>
            <a:r>
              <a:rPr lang="en-US" altLang="zh-CN" sz="4000" dirty="0">
                <a:ea typeface="Helvetica Neue" charset="0"/>
                <a:cs typeface="Helvetica Neue" charset="0"/>
              </a:rPr>
              <a:t>resource</a:t>
            </a:r>
            <a:r>
              <a:rPr lang="zh-CN" altLang="en-US" sz="4000" dirty="0">
                <a:ea typeface="Helvetica Neue" charset="0"/>
                <a:cs typeface="Helvetica Neue" charset="0"/>
              </a:rPr>
              <a:t> </a:t>
            </a:r>
            <a:r>
              <a:rPr lang="en-US" altLang="zh-CN" sz="4000" dirty="0">
                <a:ea typeface="Helvetica Neue" charset="0"/>
                <a:cs typeface="Helvetica Neue" charset="0"/>
              </a:rPr>
              <a:t>control</a:t>
            </a:r>
            <a:endParaRPr lang="en-US" sz="4000" dirty="0">
              <a:ea typeface="Helvetica Neue" charset="0"/>
              <a:cs typeface="Helvetica Neue" charset="0"/>
            </a:endParaRPr>
          </a:p>
        </p:txBody>
      </p:sp>
      <p:sp>
        <p:nvSpPr>
          <p:cNvPr id="51" name="Rounded Rectangle 11">
            <a:extLst>
              <a:ext uri="{FF2B5EF4-FFF2-40B4-BE49-F238E27FC236}">
                <a16:creationId xmlns:a16="http://schemas.microsoft.com/office/drawing/2014/main" id="{8E9D03CE-4E13-A94B-82BE-CD1037E2FA5A}"/>
              </a:ext>
            </a:extLst>
          </p:cNvPr>
          <p:cNvSpPr/>
          <p:nvPr/>
        </p:nvSpPr>
        <p:spPr>
          <a:xfrm>
            <a:off x="1276460" y="5010884"/>
            <a:ext cx="9639080" cy="128734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Insight: Radio link control should be handover friendly for </a:t>
            </a:r>
            <a:r>
              <a:rPr lang="en-US" altLang="zh-CN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mobile</a:t>
            </a:r>
            <a:r>
              <a:rPr lang="zh-CN" altLang="en-US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VR</a:t>
            </a:r>
          </a:p>
        </p:txBody>
      </p:sp>
    </p:spTree>
    <p:extLst>
      <p:ext uri="{BB962C8B-B14F-4D97-AF65-F5344CB8AC3E}">
        <p14:creationId xmlns:p14="http://schemas.microsoft.com/office/powerpoint/2010/main" val="15412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0.26263 -0.10301 " pathEditMode="relative" rAng="0" ptsTypes="AA">
                                      <p:cBhvr>
                                        <p:cTn id="2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79 -0.00695 L -0.22123 -0.09862 " pathEditMode="relative" rAng="0" ptsTypes="AA">
                                      <p:cBhvr>
                                        <p:cTn id="3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3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278 L -0.17357 -0.09838 " pathEditMode="relative" rAng="0" ptsTypes="AA">
                                      <p:cBhvr>
                                        <p:cTn id="3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23164 0.0041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"/>
                            </p:stCondLst>
                            <p:childTnLst>
                              <p:par>
                                <p:cTn id="5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0556 L 0.19505 -0.0284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85 L -0.23359 0.00741 " pathEditMode="relative" rAng="0" ptsTypes="AA">
                                      <p:cBhvr>
                                        <p:cTn id="6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0507 0.24607 " pathEditMode="relative" rAng="0" ptsTypes="AA">
                                      <p:cBhvr>
                                        <p:cTn id="6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1233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385 0.00787 L -0.22721 0.24699 " pathEditMode="relative" rAng="0" ptsTypes="AA">
                                      <p:cBhvr>
                                        <p:cTn id="68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119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359 0.00741 L -0.22786 0.25255 " pathEditMode="relative" rAng="0" ptsTypes="AA">
                                      <p:cBhvr>
                                        <p:cTn id="7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98 -0.09306 L -0.26407 0.15601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1245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57 -0.09838 L -0.21367 0.1562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0695 L -0.2306 -0.0243 " pathEditMode="relative" rAng="0" ptsTypes="AA">
                                      <p:cBhvr>
                                        <p:cTn id="8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278 L -0.23034 -0.02153 " pathEditMode="relative" rAng="0" ptsTypes="AA">
                                      <p:cBhvr>
                                        <p:cTn id="9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-122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0" grpId="2" animBg="1"/>
      <p:bldP spid="50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600" y="103428"/>
            <a:ext cx="101854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Single-Protocol Deficiency:</a:t>
            </a:r>
            <a:br>
              <a:rPr lang="en-US" dirty="0"/>
            </a:br>
            <a:r>
              <a:rPr lang="en-US" dirty="0"/>
              <a:t>Latency-Unfriendly Control Channel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64B3A-B4F4-4F96-B455-2A8D9268D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97763"/>
            <a:ext cx="12192000" cy="17696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Misunderstanding</a:t>
            </a:r>
            <a:r>
              <a:rPr lang="en-US" dirty="0"/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The user motion will be quickly sent out to the edge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Reality: </a:t>
            </a:r>
            <a:r>
              <a:rPr lang="en-US" altLang="zh-CN" b="1" dirty="0">
                <a:solidFill>
                  <a:srgbClr val="FF0000"/>
                </a:solidFill>
              </a:rPr>
              <a:t>81%</a:t>
            </a:r>
            <a:r>
              <a:rPr lang="en-US" b="1" dirty="0">
                <a:solidFill>
                  <a:srgbClr val="FF0000"/>
                </a:solidFill>
              </a:rPr>
              <a:t> uplink packets perceive </a:t>
            </a:r>
            <a:r>
              <a:rPr lang="en-US" altLang="zh-CN" b="1" dirty="0">
                <a:solidFill>
                  <a:srgbClr val="FF0000"/>
                </a:solidFill>
              </a:rPr>
              <a:t>6-9ms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extra delay!</a:t>
            </a:r>
            <a:endParaRPr 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12449" y="181240"/>
            <a:ext cx="2065734" cy="1169940"/>
            <a:chOff x="97725" y="181240"/>
            <a:chExt cx="1985075" cy="1169940"/>
          </a:xfrm>
        </p:grpSpPr>
        <p:sp>
          <p:nvSpPr>
            <p:cNvPr id="37" name="Rectangle: Rounded Corners 10">
              <a:extLst>
                <a:ext uri="{FF2B5EF4-FFF2-40B4-BE49-F238E27FC236}">
                  <a16:creationId xmlns:a16="http://schemas.microsoft.com/office/drawing/2014/main" id="{1194CD16-F67A-4DF4-9FB5-33EDF98B6BF5}"/>
                </a:ext>
              </a:extLst>
            </p:cNvPr>
            <p:cNvSpPr/>
            <p:nvPr/>
          </p:nvSpPr>
          <p:spPr>
            <a:xfrm>
              <a:off x="97725" y="181240"/>
              <a:ext cx="1985073" cy="38802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dirty="0">
                  <a:solidFill>
                    <a:schemeClr val="bg2">
                      <a:lumMod val="50000"/>
                    </a:schemeClr>
                  </a:solidFill>
                </a:rPr>
                <a:t>Bandwidth</a:t>
              </a:r>
              <a:endParaRPr lang="en-US" sz="23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8" name="Rectangle: Rounded Corners 11">
              <a:extLst>
                <a:ext uri="{FF2B5EF4-FFF2-40B4-BE49-F238E27FC236}">
                  <a16:creationId xmlns:a16="http://schemas.microsoft.com/office/drawing/2014/main" id="{E76C1E8C-E399-453A-80C6-B9CEF67FCCFE}"/>
                </a:ext>
              </a:extLst>
            </p:cNvPr>
            <p:cNvSpPr/>
            <p:nvPr/>
          </p:nvSpPr>
          <p:spPr>
            <a:xfrm>
              <a:off x="97726" y="572200"/>
              <a:ext cx="1985074" cy="38802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dirty="0">
                  <a:solidFill>
                    <a:schemeClr val="bg2">
                      <a:lumMod val="50000"/>
                    </a:schemeClr>
                  </a:solidFill>
                </a:rPr>
                <a:t>Inter-Protocol</a:t>
              </a:r>
              <a:endParaRPr lang="en-US" sz="23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6" name="Rectangle: Rounded Corners 12">
              <a:extLst>
                <a:ext uri="{FF2B5EF4-FFF2-40B4-BE49-F238E27FC236}">
                  <a16:creationId xmlns:a16="http://schemas.microsoft.com/office/drawing/2014/main" id="{40AAB702-CD82-4948-9FB8-95046AA2F5B5}"/>
                </a:ext>
              </a:extLst>
            </p:cNvPr>
            <p:cNvSpPr/>
            <p:nvPr/>
          </p:nvSpPr>
          <p:spPr>
            <a:xfrm>
              <a:off x="97725" y="963160"/>
              <a:ext cx="1985075" cy="38802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b="1" dirty="0">
                  <a:solidFill>
                    <a:schemeClr val="tx1"/>
                  </a:solidFill>
                </a:rPr>
                <a:t>Single-Protocol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307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Booming Virtual Reality Market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00952" y="1815018"/>
            <a:ext cx="714084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5000" dirty="0"/>
              <a:t>We</a:t>
            </a:r>
            <a:r>
              <a:rPr lang="zh-CN" altLang="en-US" sz="5000" dirty="0"/>
              <a:t> </a:t>
            </a:r>
            <a:r>
              <a:rPr lang="en-US" altLang="zh-CN" sz="5000" dirty="0"/>
              <a:t>witness</a:t>
            </a:r>
            <a:r>
              <a:rPr lang="zh-CN" altLang="en-US" sz="5000" dirty="0"/>
              <a:t> </a:t>
            </a:r>
            <a:r>
              <a:rPr lang="en-US" altLang="zh-CN" sz="5000" dirty="0"/>
              <a:t>a</a:t>
            </a:r>
            <a:r>
              <a:rPr lang="zh-CN" altLang="en-US" sz="5000" dirty="0"/>
              <a:t> </a:t>
            </a:r>
            <a:r>
              <a:rPr lang="en-US" altLang="zh-CN" sz="5000" dirty="0"/>
              <a:t>boom</a:t>
            </a:r>
            <a:r>
              <a:rPr lang="zh-CN" altLang="en-US" sz="5000" dirty="0"/>
              <a:t> </a:t>
            </a:r>
            <a:r>
              <a:rPr lang="en-US" altLang="zh-CN" sz="5000" dirty="0"/>
              <a:t>in</a:t>
            </a:r>
            <a:r>
              <a:rPr lang="zh-CN" altLang="en-US" sz="5000" dirty="0"/>
              <a:t> </a:t>
            </a:r>
            <a:r>
              <a:rPr lang="en-US" altLang="zh-CN" sz="5000" dirty="0"/>
              <a:t>Virtual</a:t>
            </a:r>
            <a:r>
              <a:rPr lang="zh-CN" altLang="en-US" sz="5000" dirty="0"/>
              <a:t> </a:t>
            </a:r>
            <a:r>
              <a:rPr lang="en-US" altLang="zh-CN" sz="5000" dirty="0"/>
              <a:t>Reality</a:t>
            </a:r>
            <a:r>
              <a:rPr lang="zh-CN" altLang="en-US" sz="5000" dirty="0"/>
              <a:t> </a:t>
            </a:r>
            <a:r>
              <a:rPr lang="en-US" altLang="zh-CN" sz="5000" dirty="0"/>
              <a:t>(VR)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$4.9B</a:t>
            </a:r>
            <a:r>
              <a:rPr lang="zh-CN" altLang="en-US" dirty="0"/>
              <a:t> </a:t>
            </a:r>
            <a:r>
              <a:rPr lang="en-US" altLang="zh-CN" dirty="0"/>
              <a:t>Revenue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2017</a:t>
            </a:r>
          </a:p>
          <a:p>
            <a:r>
              <a:rPr lang="zh-CN" altLang="zh-CN" dirty="0"/>
              <a:t>2</a:t>
            </a:r>
            <a:r>
              <a:rPr lang="en-US" altLang="zh-CN" dirty="0"/>
              <a:t>1M</a:t>
            </a:r>
            <a:r>
              <a:rPr lang="zh-CN" altLang="en-US" dirty="0"/>
              <a:t> </a:t>
            </a:r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sold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2017</a:t>
            </a:r>
          </a:p>
          <a:p>
            <a:r>
              <a:rPr lang="en-US" altLang="zh-CN" dirty="0"/>
              <a:t>Projected</a:t>
            </a:r>
            <a:r>
              <a:rPr lang="zh-CN" altLang="en-US" dirty="0"/>
              <a:t> </a:t>
            </a:r>
            <a:r>
              <a:rPr lang="en-US" altLang="zh-CN" dirty="0"/>
              <a:t>$40B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2020</a:t>
            </a:r>
          </a:p>
          <a:p>
            <a:pPr marL="0" indent="0">
              <a:buNone/>
            </a:pPr>
            <a:r>
              <a:rPr lang="zh-CN" altLang="zh-CN" sz="2800" dirty="0">
                <a:solidFill>
                  <a:schemeClr val="accent3"/>
                </a:solidFill>
              </a:rPr>
              <a:t>(</a:t>
            </a:r>
            <a:r>
              <a:rPr lang="en-US" altLang="zh-CN" sz="2800" dirty="0">
                <a:solidFill>
                  <a:schemeClr val="accent3"/>
                </a:solidFill>
              </a:rPr>
              <a:t>Source:</a:t>
            </a:r>
            <a:r>
              <a:rPr lang="zh-CN" altLang="en-US" sz="2800" dirty="0">
                <a:solidFill>
                  <a:schemeClr val="accent3"/>
                </a:solidFill>
              </a:rPr>
              <a:t> </a:t>
            </a:r>
            <a:r>
              <a:rPr lang="en-US" altLang="zh-CN" sz="2800" dirty="0">
                <a:solidFill>
                  <a:schemeClr val="accent3"/>
                </a:solidFill>
              </a:rPr>
              <a:t>Orbit</a:t>
            </a:r>
            <a:r>
              <a:rPr lang="zh-CN" altLang="en-US" sz="2800" dirty="0">
                <a:solidFill>
                  <a:schemeClr val="accent3"/>
                </a:solidFill>
              </a:rPr>
              <a:t> </a:t>
            </a:r>
            <a:r>
              <a:rPr lang="en-US" altLang="zh-CN" sz="2800" dirty="0">
                <a:solidFill>
                  <a:schemeClr val="accent3"/>
                </a:solidFill>
              </a:rPr>
              <a:t>Research</a:t>
            </a:r>
            <a:r>
              <a:rPr lang="zh-CN" altLang="en-US" sz="2800" dirty="0">
                <a:solidFill>
                  <a:schemeClr val="accent3"/>
                </a:solidFill>
              </a:rPr>
              <a:t> </a:t>
            </a:r>
            <a:r>
              <a:rPr lang="en-US" altLang="zh-CN" sz="2800" dirty="0">
                <a:solidFill>
                  <a:schemeClr val="accent3"/>
                </a:solidFill>
              </a:rPr>
              <a:t>&amp;</a:t>
            </a:r>
            <a:r>
              <a:rPr lang="zh-CN" altLang="en-US" sz="2800" dirty="0">
                <a:solidFill>
                  <a:schemeClr val="accent3"/>
                </a:solidFill>
              </a:rPr>
              <a:t> </a:t>
            </a:r>
            <a:r>
              <a:rPr lang="en-US" altLang="zh-CN" sz="2800" dirty="0" err="1">
                <a:solidFill>
                  <a:schemeClr val="accent3"/>
                </a:solidFill>
              </a:rPr>
              <a:t>Superdata</a:t>
            </a:r>
            <a:r>
              <a:rPr lang="zh-CN" altLang="en-US" sz="2800" dirty="0">
                <a:solidFill>
                  <a:schemeClr val="accent3"/>
                </a:solidFill>
              </a:rPr>
              <a:t> </a:t>
            </a:r>
            <a:r>
              <a:rPr lang="en-US" altLang="zh-CN" sz="2800" dirty="0">
                <a:solidFill>
                  <a:schemeClr val="accent3"/>
                </a:solidFill>
              </a:rPr>
              <a:t>Research)</a:t>
            </a:r>
          </a:p>
        </p:txBody>
      </p:sp>
      <p:pic>
        <p:nvPicPr>
          <p:cNvPr id="1026" name="Picture 2" descr="Virtual Reality: The next big storytelling medium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r="25990"/>
          <a:stretch/>
        </p:blipFill>
        <p:spPr bwMode="auto">
          <a:xfrm>
            <a:off x="336761" y="1815018"/>
            <a:ext cx="4071686" cy="41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485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600" y="103428"/>
            <a:ext cx="101854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Single-Protocol Deficiency:</a:t>
            </a:r>
            <a:br>
              <a:rPr lang="en-US" dirty="0"/>
            </a:br>
            <a:r>
              <a:rPr lang="en-US" dirty="0"/>
              <a:t>Latency-Unfriendly Control Channel</a:t>
            </a:r>
          </a:p>
        </p:txBody>
      </p:sp>
      <p:pic>
        <p:nvPicPr>
          <p:cNvPr id="28" name="Picture 27" descr="Image result for virtual reality icon">
            <a:extLst>
              <a:ext uri="{FF2B5EF4-FFF2-40B4-BE49-F238E27FC236}">
                <a16:creationId xmlns:a16="http://schemas.microsoft.com/office/drawing/2014/main" id="{96ED5B42-F9BF-4F82-AFF7-6917B744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58" y="3491583"/>
            <a:ext cx="994975" cy="99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Related image">
            <a:extLst>
              <a:ext uri="{FF2B5EF4-FFF2-40B4-BE49-F238E27FC236}">
                <a16:creationId xmlns:a16="http://schemas.microsoft.com/office/drawing/2014/main" id="{7BDB92EF-AA08-41D5-A88D-AEB28C732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509" y="3491583"/>
            <a:ext cx="865928" cy="865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hourglass vector figure">
            <a:extLst>
              <a:ext uri="{FF2B5EF4-FFF2-40B4-BE49-F238E27FC236}">
                <a16:creationId xmlns:a16="http://schemas.microsoft.com/office/drawing/2014/main" id="{862AE15E-6A1B-41EA-A98A-1CA6AAB5B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09" y="5241069"/>
            <a:ext cx="326334" cy="326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30DDEB0-D303-4C01-91E7-2FD774830A40}"/>
              </a:ext>
            </a:extLst>
          </p:cNvPr>
          <p:cNvSpPr txBox="1"/>
          <p:nvPr/>
        </p:nvSpPr>
        <p:spPr>
          <a:xfrm>
            <a:off x="4513880" y="4273341"/>
            <a:ext cx="2627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</a:rPr>
              <a:t>Scheduling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</a:rPr>
              <a:t>request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C674F4-51C3-402F-9AA1-81678FAF6EC8}"/>
              </a:ext>
            </a:extLst>
          </p:cNvPr>
          <p:cNvSpPr txBox="1"/>
          <p:nvPr/>
        </p:nvSpPr>
        <p:spPr>
          <a:xfrm>
            <a:off x="5017992" y="4702563"/>
            <a:ext cx="1667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altLang="zh-CN" sz="2400" dirty="0"/>
              <a:t>Radio</a:t>
            </a:r>
            <a:r>
              <a:rPr lang="en-US" altLang="zh-CN" dirty="0"/>
              <a:t> </a:t>
            </a:r>
            <a:r>
              <a:rPr lang="en-US" altLang="zh-CN" sz="2400" dirty="0"/>
              <a:t>grant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38964" y="4357512"/>
            <a:ext cx="117126" cy="1952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959549" y="4357512"/>
            <a:ext cx="117126" cy="1952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30539" y="4748205"/>
            <a:ext cx="6129010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30539" y="5165406"/>
            <a:ext cx="6129010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4191B48-3CF2-4015-9D51-2B085363A5B6}"/>
              </a:ext>
            </a:extLst>
          </p:cNvPr>
          <p:cNvGrpSpPr/>
          <p:nvPr/>
        </p:nvGrpSpPr>
        <p:grpSpPr>
          <a:xfrm>
            <a:off x="1903411" y="4313680"/>
            <a:ext cx="370934" cy="282022"/>
            <a:chOff x="2648481" y="3452885"/>
            <a:chExt cx="370934" cy="28202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8CE902D-9537-4B4A-876C-CF607423C976}"/>
                </a:ext>
              </a:extLst>
            </p:cNvPr>
            <p:cNvSpPr/>
            <p:nvPr/>
          </p:nvSpPr>
          <p:spPr>
            <a:xfrm>
              <a:off x="2648481" y="3452885"/>
              <a:ext cx="370934" cy="282022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2" descr="Image result for click png">
              <a:extLst>
                <a:ext uri="{FF2B5EF4-FFF2-40B4-BE49-F238E27FC236}">
                  <a16:creationId xmlns:a16="http://schemas.microsoft.com/office/drawing/2014/main" id="{B08B25C2-6C2E-4169-804F-D21F0A5A9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385" y="3477944"/>
              <a:ext cx="239757" cy="23975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ight Arrow 7"/>
          <p:cNvSpPr/>
          <p:nvPr/>
        </p:nvSpPr>
        <p:spPr>
          <a:xfrm>
            <a:off x="2856090" y="5681390"/>
            <a:ext cx="6103459" cy="34687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4191B48-3CF2-4015-9D51-2B085363A5B6}"/>
              </a:ext>
            </a:extLst>
          </p:cNvPr>
          <p:cNvGrpSpPr/>
          <p:nvPr/>
        </p:nvGrpSpPr>
        <p:grpSpPr>
          <a:xfrm>
            <a:off x="1903411" y="5724065"/>
            <a:ext cx="370934" cy="282022"/>
            <a:chOff x="2648481" y="3452885"/>
            <a:chExt cx="370934" cy="28202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8CE902D-9537-4B4A-876C-CF607423C976}"/>
                </a:ext>
              </a:extLst>
            </p:cNvPr>
            <p:cNvSpPr/>
            <p:nvPr/>
          </p:nvSpPr>
          <p:spPr>
            <a:xfrm>
              <a:off x="2648481" y="3452885"/>
              <a:ext cx="370934" cy="282022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2" descr="Image result for click png">
              <a:extLst>
                <a:ext uri="{FF2B5EF4-FFF2-40B4-BE49-F238E27FC236}">
                  <a16:creationId xmlns:a16="http://schemas.microsoft.com/office/drawing/2014/main" id="{B08B25C2-6C2E-4169-804F-D21F0A5A9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385" y="3477944"/>
              <a:ext cx="239757" cy="23975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2C674F4-51C3-402F-9AA1-81678FAF6EC8}"/>
              </a:ext>
            </a:extLst>
          </p:cNvPr>
          <p:cNvSpPr txBox="1"/>
          <p:nvPr/>
        </p:nvSpPr>
        <p:spPr>
          <a:xfrm>
            <a:off x="4666839" y="5393163"/>
            <a:ext cx="2481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altLang="zh-CN" sz="2400" dirty="0"/>
              <a:t>Data transmission</a:t>
            </a:r>
            <a:endParaRPr 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12449" y="181240"/>
            <a:ext cx="2065734" cy="1169940"/>
            <a:chOff x="97725" y="181240"/>
            <a:chExt cx="1985075" cy="1169940"/>
          </a:xfrm>
        </p:grpSpPr>
        <p:sp>
          <p:nvSpPr>
            <p:cNvPr id="37" name="Rectangle: Rounded Corners 10">
              <a:extLst>
                <a:ext uri="{FF2B5EF4-FFF2-40B4-BE49-F238E27FC236}">
                  <a16:creationId xmlns:a16="http://schemas.microsoft.com/office/drawing/2014/main" id="{1194CD16-F67A-4DF4-9FB5-33EDF98B6BF5}"/>
                </a:ext>
              </a:extLst>
            </p:cNvPr>
            <p:cNvSpPr/>
            <p:nvPr/>
          </p:nvSpPr>
          <p:spPr>
            <a:xfrm>
              <a:off x="97725" y="181240"/>
              <a:ext cx="1985073" cy="38802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dirty="0">
                  <a:solidFill>
                    <a:schemeClr val="bg2">
                      <a:lumMod val="50000"/>
                    </a:schemeClr>
                  </a:solidFill>
                </a:rPr>
                <a:t>Bandwidth</a:t>
              </a:r>
              <a:endParaRPr lang="en-US" sz="23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8" name="Rectangle: Rounded Corners 11">
              <a:extLst>
                <a:ext uri="{FF2B5EF4-FFF2-40B4-BE49-F238E27FC236}">
                  <a16:creationId xmlns:a16="http://schemas.microsoft.com/office/drawing/2014/main" id="{E76C1E8C-E399-453A-80C6-B9CEF67FCCFE}"/>
                </a:ext>
              </a:extLst>
            </p:cNvPr>
            <p:cNvSpPr/>
            <p:nvPr/>
          </p:nvSpPr>
          <p:spPr>
            <a:xfrm>
              <a:off x="97726" y="572200"/>
              <a:ext cx="1985074" cy="38802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dirty="0">
                  <a:solidFill>
                    <a:schemeClr val="bg2">
                      <a:lumMod val="50000"/>
                    </a:schemeClr>
                  </a:solidFill>
                </a:rPr>
                <a:t>Inter-Protocol</a:t>
              </a:r>
              <a:endParaRPr lang="en-US" sz="23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6" name="Rectangle: Rounded Corners 12">
              <a:extLst>
                <a:ext uri="{FF2B5EF4-FFF2-40B4-BE49-F238E27FC236}">
                  <a16:creationId xmlns:a16="http://schemas.microsoft.com/office/drawing/2014/main" id="{40AAB702-CD82-4948-9FB8-95046AA2F5B5}"/>
                </a:ext>
              </a:extLst>
            </p:cNvPr>
            <p:cNvSpPr/>
            <p:nvPr/>
          </p:nvSpPr>
          <p:spPr>
            <a:xfrm>
              <a:off x="97725" y="963160"/>
              <a:ext cx="1985075" cy="38802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b="1" dirty="0">
                  <a:solidFill>
                    <a:schemeClr val="tx1"/>
                  </a:solidFill>
                </a:rPr>
                <a:t>Single-Protocol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C4C73FA-E8A0-7B40-857E-976128637B1D}"/>
              </a:ext>
            </a:extLst>
          </p:cNvPr>
          <p:cNvSpPr/>
          <p:nvPr/>
        </p:nvSpPr>
        <p:spPr>
          <a:xfrm>
            <a:off x="565191" y="2116238"/>
            <a:ext cx="10685256" cy="1089529"/>
          </a:xfrm>
          <a:prstGeom prst="rect">
            <a:avLst/>
          </a:prstGeom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000" dirty="0">
                <a:ea typeface="Helvetica Neue" charset="0"/>
                <a:cs typeface="Helvetica Neue" charset="0"/>
              </a:rPr>
              <a:t>Root Cause: Scheduling-based latency-unfriendly uplink control channel protocol design</a:t>
            </a:r>
            <a:endParaRPr lang="en-US" sz="4000" dirty="0"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0052 0.0819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09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8194 L -3.33333E-6 0.20555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56993 -0.0025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90" y="-13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8" grpId="0" animBg="1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600" y="103428"/>
            <a:ext cx="101854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Single-Protocol Deficiency:</a:t>
            </a:r>
            <a:br>
              <a:rPr lang="en-US" dirty="0"/>
            </a:br>
            <a:r>
              <a:rPr lang="en-US" dirty="0"/>
              <a:t>Latency-Unfriendly Control Channel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469" y="3893014"/>
            <a:ext cx="11442700" cy="1089529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>
                <a:solidFill>
                  <a:srgbClr val="FF0000"/>
                </a:solidFill>
              </a:rPr>
              <a:t>Fundamental tradeoff between </a:t>
            </a:r>
          </a:p>
          <a:p>
            <a:pPr algn="ctr">
              <a:lnSpc>
                <a:spcPct val="80000"/>
              </a:lnSpc>
            </a:pPr>
            <a:r>
              <a:rPr lang="en-US" sz="4000" dirty="0">
                <a:solidFill>
                  <a:srgbClr val="FF0000"/>
                </a:solidFill>
              </a:rPr>
              <a:t>resource utilization and uplink latency 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2449" y="181240"/>
            <a:ext cx="2065734" cy="1169940"/>
            <a:chOff x="97725" y="181240"/>
            <a:chExt cx="1985075" cy="1169940"/>
          </a:xfrm>
        </p:grpSpPr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1194CD16-F67A-4DF4-9FB5-33EDF98B6BF5}"/>
                </a:ext>
              </a:extLst>
            </p:cNvPr>
            <p:cNvSpPr/>
            <p:nvPr/>
          </p:nvSpPr>
          <p:spPr>
            <a:xfrm>
              <a:off x="97725" y="181240"/>
              <a:ext cx="1985073" cy="38802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dirty="0">
                  <a:solidFill>
                    <a:schemeClr val="bg2">
                      <a:lumMod val="50000"/>
                    </a:schemeClr>
                  </a:solidFill>
                </a:rPr>
                <a:t>Bandwidth</a:t>
              </a:r>
              <a:endParaRPr lang="en-US" sz="23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E76C1E8C-E399-453A-80C6-B9CEF67FCCFE}"/>
                </a:ext>
              </a:extLst>
            </p:cNvPr>
            <p:cNvSpPr/>
            <p:nvPr/>
          </p:nvSpPr>
          <p:spPr>
            <a:xfrm>
              <a:off x="97726" y="572200"/>
              <a:ext cx="1985074" cy="38802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dirty="0">
                  <a:solidFill>
                    <a:schemeClr val="bg2">
                      <a:lumMod val="50000"/>
                    </a:schemeClr>
                  </a:solidFill>
                </a:rPr>
                <a:t>Inter-Protocol</a:t>
              </a:r>
              <a:endParaRPr lang="en-US" sz="23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40AAB702-CD82-4948-9FB8-95046AA2F5B5}"/>
                </a:ext>
              </a:extLst>
            </p:cNvPr>
            <p:cNvSpPr/>
            <p:nvPr/>
          </p:nvSpPr>
          <p:spPr>
            <a:xfrm>
              <a:off x="97725" y="963160"/>
              <a:ext cx="1985075" cy="38802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b="1" dirty="0">
                  <a:solidFill>
                    <a:schemeClr val="tx1"/>
                  </a:solidFill>
                </a:rPr>
                <a:t>Single-Protocol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96D8A3F-9DC7-AA4C-A2BD-0E8AA219B28A}"/>
              </a:ext>
            </a:extLst>
          </p:cNvPr>
          <p:cNvSpPr/>
          <p:nvPr/>
        </p:nvSpPr>
        <p:spPr>
          <a:xfrm>
            <a:off x="565191" y="2116238"/>
            <a:ext cx="10685256" cy="1089529"/>
          </a:xfrm>
          <a:prstGeom prst="rect">
            <a:avLst/>
          </a:prstGeom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000" dirty="0">
                <a:ea typeface="Helvetica Neue" charset="0"/>
                <a:cs typeface="Helvetica Neue" charset="0"/>
              </a:rPr>
              <a:t>Root Cause: Scheduling-based latency-unfriendly uplink control channel protocol design</a:t>
            </a:r>
            <a:endParaRPr lang="en-US" sz="4000" dirty="0"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600" y="103428"/>
            <a:ext cx="101854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Single-Protocol Deficiency:</a:t>
            </a:r>
            <a:br>
              <a:rPr lang="en-US" dirty="0"/>
            </a:br>
            <a:r>
              <a:rPr lang="en-US" dirty="0"/>
              <a:t>Latency-Unfriendly Control Channel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BACA6F05-D75F-421A-A64D-399757B8151B}"/>
              </a:ext>
            </a:extLst>
          </p:cNvPr>
          <p:cNvSpPr/>
          <p:nvPr/>
        </p:nvSpPr>
        <p:spPr>
          <a:xfrm>
            <a:off x="6383215" y="3718116"/>
            <a:ext cx="5603998" cy="247580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Insight: </a:t>
            </a:r>
            <a:r>
              <a:rPr lang="en-US" altLang="zh-CN" sz="40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The</a:t>
            </a:r>
            <a:r>
              <a:rPr lang="zh-CN" altLang="en-US" sz="40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zh-CN" sz="40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general</a:t>
            </a:r>
            <a:r>
              <a:rPr lang="zh-CN" altLang="en-US" sz="40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zh-CN" sz="40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latency-utilization tradeoff can</a:t>
            </a:r>
            <a:r>
              <a:rPr lang="zh-CN" altLang="en-US" sz="40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zh-CN" sz="40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be</a:t>
            </a:r>
            <a:r>
              <a:rPr lang="zh-CN" altLang="en-US" sz="40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zh-CN" sz="40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bypassed</a:t>
            </a:r>
            <a:r>
              <a:rPr lang="zh-CN" altLang="en-US" sz="40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zh-CN" sz="40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by</a:t>
            </a:r>
            <a:r>
              <a:rPr lang="zh-CN" altLang="en-US" sz="40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zh-CN" sz="40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periodic</a:t>
            </a:r>
            <a:r>
              <a:rPr lang="zh-CN" altLang="en-US" sz="40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zh-CN" sz="40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VR</a:t>
            </a:r>
            <a:r>
              <a:rPr lang="zh-CN" altLang="en-US" sz="40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zh-CN" sz="40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traffic</a:t>
            </a:r>
            <a:endParaRPr lang="en-US" sz="4000" dirty="0">
              <a:solidFill>
                <a:srgbClr val="FFFF00"/>
              </a:solidFill>
              <a:ea typeface="Helvetica Neue" charset="0"/>
              <a:cs typeface="Helvetica Neue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00238" y="3448546"/>
            <a:ext cx="5170865" cy="3014943"/>
            <a:chOff x="1374314" y="3414732"/>
            <a:chExt cx="5170865" cy="30149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829" b="4577"/>
            <a:stretch/>
          </p:blipFill>
          <p:spPr>
            <a:xfrm>
              <a:off x="1374314" y="3414732"/>
              <a:ext cx="5170865" cy="3014943"/>
            </a:xfrm>
            <a:prstGeom prst="rect">
              <a:avLst/>
            </a:prstGeom>
          </p:spPr>
        </p:pic>
        <p:sp>
          <p:nvSpPr>
            <p:cNvPr id="13" name="Rounded Rectangle 11">
              <a:extLst>
                <a:ext uri="{FF2B5EF4-FFF2-40B4-BE49-F238E27FC236}">
                  <a16:creationId xmlns:a16="http://schemas.microsoft.com/office/drawing/2014/main" id="{BACA6F05-D75F-421A-A64D-399757B8151B}"/>
                </a:ext>
              </a:extLst>
            </p:cNvPr>
            <p:cNvSpPr/>
            <p:nvPr/>
          </p:nvSpPr>
          <p:spPr>
            <a:xfrm>
              <a:off x="3126420" y="3842766"/>
              <a:ext cx="3291840" cy="37127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  <a:ea typeface="Helvetica Neue" charset="0"/>
                  <a:cs typeface="Helvetica Neue" charset="0"/>
                </a:rPr>
                <a:t>Periodic</a:t>
              </a:r>
              <a:r>
                <a:rPr lang="zh-CN" altLang="en-US" sz="2400" dirty="0">
                  <a:solidFill>
                    <a:srgbClr val="FFFF00"/>
                  </a:solidFill>
                  <a:ea typeface="Helvetica Neue" charset="0"/>
                  <a:cs typeface="Helvetica Neue" charset="0"/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  <a:ea typeface="Helvetica Neue" charset="0"/>
                  <a:cs typeface="Helvetica Neue" charset="0"/>
                </a:rPr>
                <a:t>VR uplink traffic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449" y="181240"/>
            <a:ext cx="2065734" cy="1169940"/>
            <a:chOff x="97725" y="181240"/>
            <a:chExt cx="1985075" cy="1169940"/>
          </a:xfrm>
        </p:grpSpPr>
        <p:sp>
          <p:nvSpPr>
            <p:cNvPr id="16" name="Rectangle: Rounded Corners 10">
              <a:extLst>
                <a:ext uri="{FF2B5EF4-FFF2-40B4-BE49-F238E27FC236}">
                  <a16:creationId xmlns:a16="http://schemas.microsoft.com/office/drawing/2014/main" id="{1194CD16-F67A-4DF4-9FB5-33EDF98B6BF5}"/>
                </a:ext>
              </a:extLst>
            </p:cNvPr>
            <p:cNvSpPr/>
            <p:nvPr/>
          </p:nvSpPr>
          <p:spPr>
            <a:xfrm>
              <a:off x="97725" y="181240"/>
              <a:ext cx="1985073" cy="38802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dirty="0">
                  <a:solidFill>
                    <a:schemeClr val="bg2">
                      <a:lumMod val="50000"/>
                    </a:schemeClr>
                  </a:solidFill>
                </a:rPr>
                <a:t>Bandwidth</a:t>
              </a:r>
              <a:endParaRPr lang="en-US" sz="23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7" name="Rectangle: Rounded Corners 11">
              <a:extLst>
                <a:ext uri="{FF2B5EF4-FFF2-40B4-BE49-F238E27FC236}">
                  <a16:creationId xmlns:a16="http://schemas.microsoft.com/office/drawing/2014/main" id="{E76C1E8C-E399-453A-80C6-B9CEF67FCCFE}"/>
                </a:ext>
              </a:extLst>
            </p:cNvPr>
            <p:cNvSpPr/>
            <p:nvPr/>
          </p:nvSpPr>
          <p:spPr>
            <a:xfrm>
              <a:off x="97726" y="572200"/>
              <a:ext cx="1985074" cy="38802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dirty="0">
                  <a:solidFill>
                    <a:schemeClr val="bg2">
                      <a:lumMod val="50000"/>
                    </a:schemeClr>
                  </a:solidFill>
                </a:rPr>
                <a:t>Inter-Protocol</a:t>
              </a:r>
              <a:endParaRPr lang="en-US" sz="23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8" name="Rectangle: Rounded Corners 12">
              <a:extLst>
                <a:ext uri="{FF2B5EF4-FFF2-40B4-BE49-F238E27FC236}">
                  <a16:creationId xmlns:a16="http://schemas.microsoft.com/office/drawing/2014/main" id="{40AAB702-CD82-4948-9FB8-95046AA2F5B5}"/>
                </a:ext>
              </a:extLst>
            </p:cNvPr>
            <p:cNvSpPr/>
            <p:nvPr/>
          </p:nvSpPr>
          <p:spPr>
            <a:xfrm>
              <a:off x="97725" y="963160"/>
              <a:ext cx="1985075" cy="38802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b="1" dirty="0">
                  <a:solidFill>
                    <a:schemeClr val="tx1"/>
                  </a:solidFill>
                </a:rPr>
                <a:t>Single-Protocol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BF80936-3123-2949-9B4D-F34CD57A5866}"/>
              </a:ext>
            </a:extLst>
          </p:cNvPr>
          <p:cNvSpPr/>
          <p:nvPr/>
        </p:nvSpPr>
        <p:spPr>
          <a:xfrm>
            <a:off x="565191" y="2116238"/>
            <a:ext cx="10685256" cy="1089529"/>
          </a:xfrm>
          <a:prstGeom prst="rect">
            <a:avLst/>
          </a:prstGeom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000" dirty="0">
                <a:ea typeface="Helvetica Neue" charset="0"/>
                <a:cs typeface="Helvetica Neue" charset="0"/>
              </a:rPr>
              <a:t>Root Cause: Scheduling-based latency-unfriendly uplink control channel protocol design</a:t>
            </a:r>
            <a:endParaRPr lang="en-US" sz="4000" dirty="0"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8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96814-BA30-B045-A56D-93EC2176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Summary: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r>
              <a:rPr lang="zh-CN" altLang="en-US" dirty="0"/>
              <a:t> </a:t>
            </a:r>
            <a:r>
              <a:rPr lang="en-US" altLang="zh-CN" dirty="0"/>
              <a:t>Happen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3E201-8E8B-164F-8EA2-9F0B7D23F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018"/>
            <a:ext cx="10991850" cy="4351338"/>
          </a:xfrm>
        </p:spPr>
        <p:txBody>
          <a:bodyPr/>
          <a:lstStyle/>
          <a:p>
            <a:r>
              <a:rPr lang="en-US" altLang="zh-CN" dirty="0"/>
              <a:t>Problematic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slow</a:t>
            </a:r>
            <a:r>
              <a:rPr lang="zh-CN" altLang="en-US" dirty="0"/>
              <a:t> </a:t>
            </a:r>
            <a:r>
              <a:rPr lang="en-US" altLang="zh-CN" dirty="0"/>
              <a:t>signaling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interplays</a:t>
            </a:r>
          </a:p>
          <a:p>
            <a:pPr lvl="1"/>
            <a:r>
              <a:rPr lang="en-US" altLang="zh-CN" dirty="0"/>
              <a:t>Well-designed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≠ </a:t>
            </a:r>
            <a:r>
              <a:rPr lang="en-US" altLang="zh-CN" dirty="0"/>
              <a:t>Proper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interplays</a:t>
            </a:r>
          </a:p>
          <a:p>
            <a:r>
              <a:rPr lang="en-US" altLang="zh-CN" dirty="0"/>
              <a:t>Extra</a:t>
            </a:r>
            <a:r>
              <a:rPr lang="zh-CN" altLang="en-US" dirty="0"/>
              <a:t> </a:t>
            </a:r>
            <a:r>
              <a:rPr lang="en-US" altLang="zh-CN" dirty="0"/>
              <a:t>delays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protocol’s</a:t>
            </a:r>
            <a:r>
              <a:rPr lang="zh-CN" altLang="en-US" dirty="0"/>
              <a:t> </a:t>
            </a:r>
            <a:r>
              <a:rPr lang="en-US" altLang="zh-CN" dirty="0"/>
              <a:t>signaling</a:t>
            </a:r>
            <a:r>
              <a:rPr lang="zh-CN" altLang="en-US" dirty="0"/>
              <a:t> </a:t>
            </a:r>
            <a:r>
              <a:rPr lang="en-US" altLang="zh-CN" dirty="0"/>
              <a:t>actions</a:t>
            </a:r>
          </a:p>
          <a:p>
            <a:pPr lvl="1"/>
            <a:r>
              <a:rPr lang="en-US" altLang="zh-CN" dirty="0"/>
              <a:t>Unnoticeable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general,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critical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mobile</a:t>
            </a:r>
            <a:r>
              <a:rPr lang="zh-CN" altLang="en-US" dirty="0"/>
              <a:t> </a:t>
            </a:r>
            <a:r>
              <a:rPr lang="en-US" altLang="zh-CN" dirty="0"/>
              <a:t>VR</a:t>
            </a:r>
          </a:p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LTE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unaware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mobile</a:t>
            </a:r>
            <a:r>
              <a:rPr lang="zh-CN" altLang="en-US" dirty="0"/>
              <a:t> </a:t>
            </a:r>
            <a:r>
              <a:rPr lang="en-US" altLang="zh-CN" dirty="0"/>
              <a:t>VR’s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57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7AB4A-AD67-1744-B6D5-3037DC4E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266950"/>
            <a:ext cx="11181080" cy="2324100"/>
          </a:xfrm>
        </p:spPr>
        <p:txBody>
          <a:bodyPr/>
          <a:lstStyle/>
          <a:p>
            <a:r>
              <a:rPr lang="en-US" dirty="0"/>
              <a:t>3. What are the solutions? </a:t>
            </a:r>
          </a:p>
        </p:txBody>
      </p:sp>
    </p:spTree>
    <p:extLst>
      <p:ext uri="{BB962C8B-B14F-4D97-AF65-F5344CB8AC3E}">
        <p14:creationId xmlns:p14="http://schemas.microsoft.com/office/powerpoint/2010/main" val="239149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502CEE07-A7BE-2E47-B459-E90431D2BD63}"/>
              </a:ext>
            </a:extLst>
          </p:cNvPr>
          <p:cNvSpPr/>
          <p:nvPr/>
        </p:nvSpPr>
        <p:spPr>
          <a:xfrm>
            <a:off x="3906456" y="3636476"/>
            <a:ext cx="7447344" cy="81886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091488-31CD-144C-87AB-2ECBF62AF668}"/>
              </a:ext>
            </a:extLst>
          </p:cNvPr>
          <p:cNvSpPr/>
          <p:nvPr/>
        </p:nvSpPr>
        <p:spPr>
          <a:xfrm>
            <a:off x="704850" y="1904999"/>
            <a:ext cx="11029950" cy="2762250"/>
          </a:xfrm>
          <a:prstGeom prst="rect">
            <a:avLst/>
          </a:prstGeom>
          <a:noFill/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DCC17-26EC-4DEA-9C6C-DE917614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23999"/>
          </a:xfrm>
        </p:spPr>
        <p:txBody>
          <a:bodyPr>
            <a:normAutofit fontScale="90000"/>
          </a:bodyPr>
          <a:lstStyle/>
          <a:p>
            <a:r>
              <a:rPr lang="en-US" dirty="0"/>
              <a:t>LTE-VR:</a:t>
            </a:r>
            <a:r>
              <a:rPr lang="zh-CN" altLang="en-US" dirty="0"/>
              <a:t> </a:t>
            </a:r>
            <a:r>
              <a:rPr lang="en-US" dirty="0"/>
              <a:t>LTE Booster for Mobile VR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48396-A9D0-4EC6-8CA0-D162328A5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563" y="4705349"/>
            <a:ext cx="10515600" cy="1809751"/>
          </a:xfrm>
        </p:spPr>
        <p:txBody>
          <a:bodyPr>
            <a:normAutofit/>
          </a:bodyPr>
          <a:lstStyle/>
          <a:p>
            <a:r>
              <a:rPr lang="en-US" dirty="0"/>
              <a:t>A device-centric approach</a:t>
            </a:r>
          </a:p>
          <a:p>
            <a:pPr lvl="1"/>
            <a:r>
              <a:rPr lang="en-US" dirty="0"/>
              <a:t>Only the device side has enough message</a:t>
            </a:r>
          </a:p>
          <a:p>
            <a:pPr lvl="1"/>
            <a:r>
              <a:rPr lang="en-US" dirty="0"/>
              <a:t>No expensive infrastructure side update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6C816-657D-40E3-9D42-03CDFB85D6D2}"/>
              </a:ext>
            </a:extLst>
          </p:cNvPr>
          <p:cNvSpPr txBox="1"/>
          <p:nvPr/>
        </p:nvSpPr>
        <p:spPr>
          <a:xfrm>
            <a:off x="885213" y="2583033"/>
            <a:ext cx="2872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/>
              <a:t>Mobile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Phone</a:t>
            </a:r>
          </a:p>
          <a:p>
            <a:pPr algn="ctr"/>
            <a:r>
              <a:rPr lang="en-US" altLang="zh-CN" sz="3600" b="1" dirty="0"/>
              <a:t>Client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Side</a:t>
            </a:r>
            <a:endParaRPr lang="en-US" sz="3600" b="1" dirty="0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7E2CC99A-F533-4C64-A2D0-683294B8DF20}"/>
              </a:ext>
            </a:extLst>
          </p:cNvPr>
          <p:cNvSpPr/>
          <p:nvPr/>
        </p:nvSpPr>
        <p:spPr>
          <a:xfrm>
            <a:off x="4221129" y="3797123"/>
            <a:ext cx="3007424" cy="503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ea typeface="Helvetica Neue" charset="0"/>
                <a:cs typeface="Helvetica Neue" charset="0"/>
              </a:rPr>
              <a:t>Cross-layer</a:t>
            </a:r>
            <a:r>
              <a:rPr lang="zh-CN" altLang="en-US" sz="2800" dirty="0">
                <a:solidFill>
                  <a:sysClr val="windowText" lastClr="0000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zh-CN" sz="2800" dirty="0">
                <a:solidFill>
                  <a:sysClr val="windowText" lastClr="000000"/>
                </a:solidFill>
                <a:ea typeface="Helvetica Neue" charset="0"/>
                <a:cs typeface="Helvetica Neue" charset="0"/>
              </a:rPr>
              <a:t>design</a:t>
            </a:r>
            <a:endParaRPr lang="en-US" sz="2800" dirty="0">
              <a:solidFill>
                <a:sysClr val="windowText" lastClr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CB916595-092E-4F9E-86BA-DC498DD5B907}"/>
              </a:ext>
            </a:extLst>
          </p:cNvPr>
          <p:cNvSpPr/>
          <p:nvPr/>
        </p:nvSpPr>
        <p:spPr>
          <a:xfrm>
            <a:off x="8033549" y="3797124"/>
            <a:ext cx="3003732" cy="503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ea typeface="Helvetica Neue" charset="0"/>
                <a:cs typeface="Helvetica Neue" charset="0"/>
              </a:rPr>
              <a:t>Side-channel</a:t>
            </a:r>
            <a:r>
              <a:rPr lang="zh-CN" altLang="en-US" sz="2800" dirty="0">
                <a:solidFill>
                  <a:sysClr val="windowText" lastClr="0000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zh-CN" sz="2800" dirty="0">
                <a:solidFill>
                  <a:sysClr val="windowText" lastClr="000000"/>
                </a:solidFill>
                <a:ea typeface="Helvetica Neue" charset="0"/>
                <a:cs typeface="Helvetica Neue" charset="0"/>
              </a:rPr>
              <a:t>info</a:t>
            </a:r>
            <a:endParaRPr lang="en-US" sz="2800" dirty="0">
              <a:solidFill>
                <a:sysClr val="windowText" lastClr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12174FF-B24A-4C1A-82F5-3C5828511877}"/>
              </a:ext>
            </a:extLst>
          </p:cNvPr>
          <p:cNvSpPr/>
          <p:nvPr/>
        </p:nvSpPr>
        <p:spPr>
          <a:xfrm>
            <a:off x="7704601" y="2208930"/>
            <a:ext cx="3360773" cy="89501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Masking intra-protocol latency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648850-ED36-45C6-8B36-A62194AA2522}"/>
              </a:ext>
            </a:extLst>
          </p:cNvPr>
          <p:cNvSpPr/>
          <p:nvPr/>
        </p:nvSpPr>
        <p:spPr>
          <a:xfrm>
            <a:off x="4044455" y="2184022"/>
            <a:ext cx="3360772" cy="94483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Mitigating inter-protocol latency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B09C3-6B3C-5C44-9DC8-B7B09D9A3776}"/>
              </a:ext>
            </a:extLst>
          </p:cNvPr>
          <p:cNvSpPr/>
          <p:nvPr/>
        </p:nvSpPr>
        <p:spPr>
          <a:xfrm>
            <a:off x="0" y="1657350"/>
            <a:ext cx="1243168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 descr="Image result for virtual reality icon">
            <a:extLst>
              <a:ext uri="{FF2B5EF4-FFF2-40B4-BE49-F238E27FC236}">
                <a16:creationId xmlns:a16="http://schemas.microsoft.com/office/drawing/2014/main" id="{6DA2C2CA-F3E7-467B-A199-92BEF2652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2" y="1481870"/>
            <a:ext cx="1076636" cy="107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F477B1-236C-1F42-A705-8A7FAF3CBF17}"/>
              </a:ext>
            </a:extLst>
          </p:cNvPr>
          <p:cNvCxnSpPr>
            <a:cxnSpLocks/>
          </p:cNvCxnSpPr>
          <p:nvPr/>
        </p:nvCxnSpPr>
        <p:spPr>
          <a:xfrm>
            <a:off x="5724841" y="3128853"/>
            <a:ext cx="0" cy="507623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9421DC-2CD9-8D4A-9F51-D65E0B6A8150}"/>
              </a:ext>
            </a:extLst>
          </p:cNvPr>
          <p:cNvCxnSpPr>
            <a:cxnSpLocks/>
          </p:cNvCxnSpPr>
          <p:nvPr/>
        </p:nvCxnSpPr>
        <p:spPr>
          <a:xfrm>
            <a:off x="9384988" y="3103945"/>
            <a:ext cx="0" cy="532531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3" grpId="0" uiExpand="1" build="p"/>
      <p:bldP spid="10" grpId="0" animBg="1"/>
      <p:bldP spid="11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mage result for virtual reality icon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88" y="3997407"/>
            <a:ext cx="1295627" cy="1295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Related image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079" y="5394282"/>
            <a:ext cx="1148652" cy="1148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Related image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05" y="3562749"/>
            <a:ext cx="1148652" cy="1148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61867" y="4464966"/>
            <a:ext cx="786626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ACK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80480" y="4475169"/>
            <a:ext cx="7866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ACK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8814767" y="4146219"/>
            <a:ext cx="1124748" cy="646331"/>
            <a:chOff x="8228504" y="3508791"/>
            <a:chExt cx="1124748" cy="646331"/>
          </a:xfrm>
        </p:grpSpPr>
        <p:grpSp>
          <p:nvGrpSpPr>
            <p:cNvPr id="28" name="Group 27"/>
            <p:cNvGrpSpPr/>
            <p:nvPr/>
          </p:nvGrpSpPr>
          <p:grpSpPr>
            <a:xfrm>
              <a:off x="8228504" y="3508791"/>
              <a:ext cx="1124748" cy="646331"/>
              <a:chOff x="9789431" y="2899804"/>
              <a:chExt cx="1124748" cy="646331"/>
            </a:xfrm>
          </p:grpSpPr>
          <p:pic>
            <p:nvPicPr>
              <p:cNvPr id="30" name="Picture 29" descr="Image result for icon video frame">
                <a:extLst>
                  <a:ext uri="{FF2B5EF4-FFF2-40B4-BE49-F238E27FC236}">
                    <a16:creationId xmlns:a16="http://schemas.microsoft.com/office/drawing/2014/main" id="{E6096411-170B-42B3-AC21-645DDCA4C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9431" y="2911694"/>
                <a:ext cx="1124748" cy="607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10142453" y="2899804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7982" y="3554639"/>
              <a:ext cx="554634" cy="554634"/>
            </a:xfrm>
            <a:prstGeom prst="rect">
              <a:avLst/>
            </a:prstGeom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9766634" y="4156146"/>
            <a:ext cx="1141753" cy="612648"/>
            <a:chOff x="8790878" y="2658860"/>
            <a:chExt cx="1124748" cy="607088"/>
          </a:xfrm>
        </p:grpSpPr>
        <p:pic>
          <p:nvPicPr>
            <p:cNvPr id="25" name="Picture 24" descr="Image result for icon video frame">
              <a:extLst>
                <a:ext uri="{FF2B5EF4-FFF2-40B4-BE49-F238E27FC236}">
                  <a16:creationId xmlns:a16="http://schemas.microsoft.com/office/drawing/2014/main" id="{E6096411-170B-42B3-AC21-645DDCA4C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0878" y="2658860"/>
              <a:ext cx="1124748" cy="6070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6969" y="2717237"/>
              <a:ext cx="572565" cy="548708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0695304" y="4156509"/>
            <a:ext cx="1124748" cy="607089"/>
            <a:chOff x="9869158" y="1852575"/>
            <a:chExt cx="1124748" cy="607089"/>
          </a:xfrm>
        </p:grpSpPr>
        <p:pic>
          <p:nvPicPr>
            <p:cNvPr id="33" name="Picture 32" descr="Image result for icon video frame">
              <a:extLst>
                <a:ext uri="{FF2B5EF4-FFF2-40B4-BE49-F238E27FC236}">
                  <a16:creationId xmlns:a16="http://schemas.microsoft.com/office/drawing/2014/main" id="{E6096411-170B-42B3-AC21-645DDCA4C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9158" y="1852575"/>
              <a:ext cx="1124748" cy="6070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601" y="1905020"/>
              <a:ext cx="617414" cy="554644"/>
            </a:xfrm>
            <a:prstGeom prst="rect">
              <a:avLst/>
            </a:prstGeom>
          </p:spPr>
        </p:pic>
      </p:grpSp>
      <p:sp>
        <p:nvSpPr>
          <p:cNvPr id="57" name="TextBox 56"/>
          <p:cNvSpPr txBox="1">
            <a:spLocks noChangeAspect="1"/>
          </p:cNvSpPr>
          <p:nvPr/>
        </p:nvSpPr>
        <p:spPr>
          <a:xfrm>
            <a:off x="10730976" y="4194573"/>
            <a:ext cx="1058183" cy="53035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/>
              <a:t>ACK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0948" y="5971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757EB1BD-CE71-45DA-9D26-F7EF7E8BF200}"/>
              </a:ext>
            </a:extLst>
          </p:cNvPr>
          <p:cNvSpPr txBox="1">
            <a:spLocks/>
          </p:cNvSpPr>
          <p:nvPr/>
        </p:nvSpPr>
        <p:spPr>
          <a:xfrm>
            <a:off x="2082800" y="129687"/>
            <a:ext cx="9817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Mitigate Head-of-</a:t>
            </a:r>
            <a:r>
              <a:rPr lang="en-US" altLang="zh-Hans"/>
              <a:t>L</a:t>
            </a:r>
            <a:r>
              <a:rPr lang="en-US"/>
              <a:t>ine </a:t>
            </a:r>
            <a:r>
              <a:rPr lang="en-US" dirty="0"/>
              <a:t>Blocking</a:t>
            </a:r>
          </a:p>
        </p:txBody>
      </p:sp>
      <p:sp>
        <p:nvSpPr>
          <p:cNvPr id="40" name="Rectangle: Rounded Corners 3">
            <a:extLst>
              <a:ext uri="{FF2B5EF4-FFF2-40B4-BE49-F238E27FC236}">
                <a16:creationId xmlns:a16="http://schemas.microsoft.com/office/drawing/2014/main" id="{CC27CE74-88D4-40D1-BA60-7E7F0FB8E6FD}"/>
              </a:ext>
            </a:extLst>
          </p:cNvPr>
          <p:cNvSpPr/>
          <p:nvPr/>
        </p:nvSpPr>
        <p:spPr>
          <a:xfrm>
            <a:off x="97726" y="572200"/>
            <a:ext cx="1985074" cy="3880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chemeClr val="tx1"/>
                </a:solidFill>
              </a:rPr>
              <a:t>Inter-Protocol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4">
            <a:extLst>
              <a:ext uri="{FF2B5EF4-FFF2-40B4-BE49-F238E27FC236}">
                <a16:creationId xmlns:a16="http://schemas.microsoft.com/office/drawing/2014/main" id="{0890A988-5922-4D95-9B6C-AC7F9AFF5AE8}"/>
              </a:ext>
            </a:extLst>
          </p:cNvPr>
          <p:cNvSpPr/>
          <p:nvPr/>
        </p:nvSpPr>
        <p:spPr>
          <a:xfrm>
            <a:off x="97725" y="963160"/>
            <a:ext cx="1985075" cy="38802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solidFill>
                  <a:schemeClr val="bg2">
                    <a:lumMod val="50000"/>
                  </a:schemeClr>
                </a:solidFill>
              </a:rPr>
              <a:t>Single-Protocol</a:t>
            </a: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DCB4E356-B56A-43BB-91F4-956864AA7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79" y="1680587"/>
            <a:ext cx="10210800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Strawman solution</a:t>
            </a:r>
            <a:r>
              <a:rPr lang="en-US" sz="3600" dirty="0"/>
              <a:t>: Immediately acknowledge every received VR data</a:t>
            </a:r>
          </a:p>
          <a:p>
            <a:r>
              <a:rPr lang="en-US" sz="3600" b="1" dirty="0"/>
              <a:t>Challenge: </a:t>
            </a:r>
            <a:r>
              <a:rPr lang="en-US" sz="3600" dirty="0"/>
              <a:t>Excessive signaling messages</a:t>
            </a:r>
          </a:p>
        </p:txBody>
      </p:sp>
      <p:grpSp>
        <p:nvGrpSpPr>
          <p:cNvPr id="56" name="Group 55"/>
          <p:cNvGrpSpPr>
            <a:grpSpLocks/>
          </p:cNvGrpSpPr>
          <p:nvPr/>
        </p:nvGrpSpPr>
        <p:grpSpPr>
          <a:xfrm>
            <a:off x="7906285" y="4148184"/>
            <a:ext cx="1097958" cy="649224"/>
            <a:chOff x="8600867" y="3028163"/>
            <a:chExt cx="1124748" cy="646331"/>
          </a:xfrm>
        </p:grpSpPr>
        <p:grpSp>
          <p:nvGrpSpPr>
            <p:cNvPr id="62" name="Group 61"/>
            <p:cNvGrpSpPr/>
            <p:nvPr/>
          </p:nvGrpSpPr>
          <p:grpSpPr>
            <a:xfrm>
              <a:off x="8600867" y="3028163"/>
              <a:ext cx="1124748" cy="646331"/>
              <a:chOff x="9789431" y="2899804"/>
              <a:chExt cx="1124748" cy="646331"/>
            </a:xfrm>
          </p:grpSpPr>
          <p:pic>
            <p:nvPicPr>
              <p:cNvPr id="64" name="Picture 63" descr="Image result for icon video frame">
                <a:extLst>
                  <a:ext uri="{FF2B5EF4-FFF2-40B4-BE49-F238E27FC236}">
                    <a16:creationId xmlns:a16="http://schemas.microsoft.com/office/drawing/2014/main" id="{E6096411-170B-42B3-AC21-645DDCA4C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9431" y="2911694"/>
                <a:ext cx="1124748" cy="607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10142453" y="2899804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/>
              </a:p>
            </p:txBody>
          </p:sp>
        </p:grp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6594" y="3076136"/>
              <a:ext cx="536384" cy="536384"/>
            </a:xfrm>
            <a:prstGeom prst="rect">
              <a:avLst/>
            </a:prstGeom>
          </p:spPr>
        </p:pic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6964741" y="4147926"/>
            <a:ext cx="1129782" cy="649224"/>
            <a:chOff x="6941783" y="2935647"/>
            <a:chExt cx="1124748" cy="646331"/>
          </a:xfrm>
        </p:grpSpPr>
        <p:grpSp>
          <p:nvGrpSpPr>
            <p:cNvPr id="67" name="Group 66"/>
            <p:cNvGrpSpPr/>
            <p:nvPr/>
          </p:nvGrpSpPr>
          <p:grpSpPr>
            <a:xfrm>
              <a:off x="6941783" y="2935647"/>
              <a:ext cx="1124748" cy="646331"/>
              <a:chOff x="9789431" y="2899804"/>
              <a:chExt cx="1124748" cy="646331"/>
            </a:xfrm>
          </p:grpSpPr>
          <p:pic>
            <p:nvPicPr>
              <p:cNvPr id="69" name="Picture 68" descr="Image result for icon video frame">
                <a:extLst>
                  <a:ext uri="{FF2B5EF4-FFF2-40B4-BE49-F238E27FC236}">
                    <a16:creationId xmlns:a16="http://schemas.microsoft.com/office/drawing/2014/main" id="{E6096411-170B-42B3-AC21-645DDCA4C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9431" y="2911694"/>
                <a:ext cx="1124748" cy="607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10142453" y="2899804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/>
              </a:p>
            </p:txBody>
          </p:sp>
        </p:grp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266" y="2967837"/>
              <a:ext cx="605696" cy="605696"/>
            </a:xfrm>
            <a:prstGeom prst="rect">
              <a:avLst/>
            </a:prstGeom>
          </p:spPr>
        </p:pic>
      </p:grpSp>
      <p:sp>
        <p:nvSpPr>
          <p:cNvPr id="61" name="TextBox 60"/>
          <p:cNvSpPr txBox="1">
            <a:spLocks noChangeAspect="1"/>
          </p:cNvSpPr>
          <p:nvPr/>
        </p:nvSpPr>
        <p:spPr>
          <a:xfrm>
            <a:off x="9802057" y="4197468"/>
            <a:ext cx="896947" cy="53035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/>
              <a:t>ACK</a:t>
            </a:r>
          </a:p>
        </p:txBody>
      </p:sp>
      <p:sp>
        <p:nvSpPr>
          <p:cNvPr id="72" name="TextBox 71"/>
          <p:cNvSpPr txBox="1">
            <a:spLocks noChangeAspect="1"/>
          </p:cNvSpPr>
          <p:nvPr/>
        </p:nvSpPr>
        <p:spPr>
          <a:xfrm>
            <a:off x="8861680" y="4197251"/>
            <a:ext cx="910597" cy="53035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/>
              <a:t>ACK</a:t>
            </a:r>
            <a:endParaRPr lang="en-US" sz="2800" b="1" dirty="0"/>
          </a:p>
        </p:txBody>
      </p:sp>
      <p:sp>
        <p:nvSpPr>
          <p:cNvPr id="73" name="TextBox 72"/>
          <p:cNvSpPr txBox="1">
            <a:spLocks noChangeAspect="1"/>
          </p:cNvSpPr>
          <p:nvPr/>
        </p:nvSpPr>
        <p:spPr>
          <a:xfrm>
            <a:off x="7940152" y="4197251"/>
            <a:ext cx="895127" cy="53035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/>
              <a:t>ACK</a:t>
            </a:r>
          </a:p>
        </p:txBody>
      </p:sp>
      <p:sp>
        <p:nvSpPr>
          <p:cNvPr id="55" name="TextBox 54"/>
          <p:cNvSpPr txBox="1">
            <a:spLocks noChangeAspect="1"/>
          </p:cNvSpPr>
          <p:nvPr/>
        </p:nvSpPr>
        <p:spPr>
          <a:xfrm>
            <a:off x="6991208" y="4193674"/>
            <a:ext cx="917579" cy="53949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/>
              <a:t>ACK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178006" y="4458861"/>
            <a:ext cx="7866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ACK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161759" y="4458861"/>
            <a:ext cx="7866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ACK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159925" y="4458861"/>
            <a:ext cx="7866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ACK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6021437" y="3801069"/>
            <a:ext cx="1124748" cy="646331"/>
            <a:chOff x="6941783" y="2935647"/>
            <a:chExt cx="1124748" cy="646331"/>
          </a:xfrm>
        </p:grpSpPr>
        <p:grpSp>
          <p:nvGrpSpPr>
            <p:cNvPr id="76" name="Group 75"/>
            <p:cNvGrpSpPr/>
            <p:nvPr/>
          </p:nvGrpSpPr>
          <p:grpSpPr>
            <a:xfrm>
              <a:off x="6941783" y="2935647"/>
              <a:ext cx="1124748" cy="646331"/>
              <a:chOff x="9789431" y="2899804"/>
              <a:chExt cx="1124748" cy="646331"/>
            </a:xfrm>
          </p:grpSpPr>
          <p:pic>
            <p:nvPicPr>
              <p:cNvPr id="78" name="Picture 77" descr="Image result for icon video frame">
                <a:extLst>
                  <a:ext uri="{FF2B5EF4-FFF2-40B4-BE49-F238E27FC236}">
                    <a16:creationId xmlns:a16="http://schemas.microsoft.com/office/drawing/2014/main" id="{E6096411-170B-42B3-AC21-645DDCA4C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9431" y="2911694"/>
                <a:ext cx="1124748" cy="607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10142453" y="2899804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/>
              </a:p>
            </p:txBody>
          </p:sp>
        </p:grp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266" y="2967837"/>
              <a:ext cx="605696" cy="605696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6013113" y="3786781"/>
            <a:ext cx="1124748" cy="646331"/>
            <a:chOff x="8600867" y="3028163"/>
            <a:chExt cx="1124748" cy="646331"/>
          </a:xfrm>
        </p:grpSpPr>
        <p:grpSp>
          <p:nvGrpSpPr>
            <p:cNvPr id="81" name="Group 80"/>
            <p:cNvGrpSpPr/>
            <p:nvPr/>
          </p:nvGrpSpPr>
          <p:grpSpPr>
            <a:xfrm>
              <a:off x="8600867" y="3028163"/>
              <a:ext cx="1124748" cy="646331"/>
              <a:chOff x="9789431" y="2899804"/>
              <a:chExt cx="1124748" cy="646331"/>
            </a:xfrm>
          </p:grpSpPr>
          <p:pic>
            <p:nvPicPr>
              <p:cNvPr id="83" name="Picture 82" descr="Image result for icon video frame">
                <a:extLst>
                  <a:ext uri="{FF2B5EF4-FFF2-40B4-BE49-F238E27FC236}">
                    <a16:creationId xmlns:a16="http://schemas.microsoft.com/office/drawing/2014/main" id="{E6096411-170B-42B3-AC21-645DDCA4C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9431" y="2911694"/>
                <a:ext cx="1124748" cy="607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10142453" y="2899804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/>
              </a:p>
            </p:txBody>
          </p:sp>
        </p:grp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6594" y="3076136"/>
              <a:ext cx="536384" cy="536384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6025604" y="3786577"/>
            <a:ext cx="1124748" cy="646331"/>
            <a:chOff x="8228504" y="3508791"/>
            <a:chExt cx="1124748" cy="646331"/>
          </a:xfrm>
        </p:grpSpPr>
        <p:grpSp>
          <p:nvGrpSpPr>
            <p:cNvPr id="48" name="Group 47"/>
            <p:cNvGrpSpPr/>
            <p:nvPr/>
          </p:nvGrpSpPr>
          <p:grpSpPr>
            <a:xfrm>
              <a:off x="8228504" y="3508791"/>
              <a:ext cx="1124748" cy="646331"/>
              <a:chOff x="9789431" y="2899804"/>
              <a:chExt cx="1124748" cy="646331"/>
            </a:xfrm>
          </p:grpSpPr>
          <p:pic>
            <p:nvPicPr>
              <p:cNvPr id="50" name="Picture 49" descr="Image result for icon video frame">
                <a:extLst>
                  <a:ext uri="{FF2B5EF4-FFF2-40B4-BE49-F238E27FC236}">
                    <a16:creationId xmlns:a16="http://schemas.microsoft.com/office/drawing/2014/main" id="{E6096411-170B-42B3-AC21-645DDCA4C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9431" y="2911694"/>
                <a:ext cx="1124748" cy="607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10142453" y="2899804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/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7982" y="3554639"/>
              <a:ext cx="554634" cy="554634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6012405" y="3788548"/>
            <a:ext cx="1145030" cy="624129"/>
            <a:chOff x="8790878" y="2658860"/>
            <a:chExt cx="1124748" cy="607088"/>
          </a:xfrm>
        </p:grpSpPr>
        <p:pic>
          <p:nvPicPr>
            <p:cNvPr id="53" name="Picture 52" descr="Image result for icon video frame">
              <a:extLst>
                <a:ext uri="{FF2B5EF4-FFF2-40B4-BE49-F238E27FC236}">
                  <a16:creationId xmlns:a16="http://schemas.microsoft.com/office/drawing/2014/main" id="{E6096411-170B-42B3-AC21-645DDCA4C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0878" y="2658860"/>
              <a:ext cx="1124748" cy="6070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6969" y="2717237"/>
              <a:ext cx="572565" cy="548708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6008188" y="3781630"/>
            <a:ext cx="1124748" cy="607089"/>
            <a:chOff x="9869158" y="1852575"/>
            <a:chExt cx="1124748" cy="607089"/>
          </a:xfrm>
        </p:grpSpPr>
        <p:pic>
          <p:nvPicPr>
            <p:cNvPr id="59" name="Picture 58" descr="Image result for icon video frame">
              <a:extLst>
                <a:ext uri="{FF2B5EF4-FFF2-40B4-BE49-F238E27FC236}">
                  <a16:creationId xmlns:a16="http://schemas.microsoft.com/office/drawing/2014/main" id="{E6096411-170B-42B3-AC21-645DDCA4C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9158" y="1852575"/>
              <a:ext cx="1124748" cy="6070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601" y="1905020"/>
              <a:ext cx="617414" cy="55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659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24088 0.0856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4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16471 -0.08264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0.24023 0.08773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16328 -0.08403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24127 0.08797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16328 -0.0840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4101 0.08912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16328 -0.08402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116 L -0.23984 0.09144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16328 -0.08402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44" grpId="0" animBg="1"/>
      <p:bldP spid="44" grpId="1" animBg="1"/>
      <p:bldP spid="44" grpId="2" animBg="1"/>
      <p:bldP spid="57" grpId="0" animBg="1"/>
      <p:bldP spid="61" grpId="0" animBg="1"/>
      <p:bldP spid="72" grpId="0" animBg="1"/>
      <p:bldP spid="73" grpId="0" animBg="1"/>
      <p:bldP spid="55" grpId="0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mage result for virtual reality icon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88" y="3997407"/>
            <a:ext cx="1295627" cy="1295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Related image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079" y="5394282"/>
            <a:ext cx="1148652" cy="1148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Related image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05" y="3562749"/>
            <a:ext cx="1148652" cy="1148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210110" y="4485091"/>
            <a:ext cx="7866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ACK</a:t>
            </a:r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8814767" y="4143493"/>
            <a:ext cx="1129783" cy="649224"/>
            <a:chOff x="8228504" y="3508791"/>
            <a:chExt cx="1124748" cy="646331"/>
          </a:xfrm>
        </p:grpSpPr>
        <p:grpSp>
          <p:nvGrpSpPr>
            <p:cNvPr id="28" name="Group 27"/>
            <p:cNvGrpSpPr/>
            <p:nvPr/>
          </p:nvGrpSpPr>
          <p:grpSpPr>
            <a:xfrm>
              <a:off x="8228504" y="3508791"/>
              <a:ext cx="1124748" cy="646331"/>
              <a:chOff x="9789431" y="2899804"/>
              <a:chExt cx="1124748" cy="646331"/>
            </a:xfrm>
          </p:grpSpPr>
          <p:pic>
            <p:nvPicPr>
              <p:cNvPr id="30" name="Picture 29" descr="Image result for icon video frame">
                <a:extLst>
                  <a:ext uri="{FF2B5EF4-FFF2-40B4-BE49-F238E27FC236}">
                    <a16:creationId xmlns:a16="http://schemas.microsoft.com/office/drawing/2014/main" id="{E6096411-170B-42B3-AC21-645DDCA4C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9431" y="2911694"/>
                <a:ext cx="1124748" cy="607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10142453" y="2899804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7982" y="3554639"/>
              <a:ext cx="554634" cy="554634"/>
            </a:xfrm>
            <a:prstGeom prst="rect">
              <a:avLst/>
            </a:prstGeom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9747974" y="4155277"/>
            <a:ext cx="1123967" cy="612648"/>
            <a:chOff x="8790878" y="2658860"/>
            <a:chExt cx="1124748" cy="607088"/>
          </a:xfrm>
        </p:grpSpPr>
        <p:pic>
          <p:nvPicPr>
            <p:cNvPr id="25" name="Picture 24" descr="Image result for icon video frame">
              <a:extLst>
                <a:ext uri="{FF2B5EF4-FFF2-40B4-BE49-F238E27FC236}">
                  <a16:creationId xmlns:a16="http://schemas.microsoft.com/office/drawing/2014/main" id="{E6096411-170B-42B3-AC21-645DDCA4C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0878" y="2658860"/>
              <a:ext cx="1124748" cy="6070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6969" y="2717237"/>
              <a:ext cx="572565" cy="548708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0695304" y="4156509"/>
            <a:ext cx="1124748" cy="607089"/>
            <a:chOff x="9869158" y="1852575"/>
            <a:chExt cx="1124748" cy="607089"/>
          </a:xfrm>
        </p:grpSpPr>
        <p:pic>
          <p:nvPicPr>
            <p:cNvPr id="33" name="Picture 32" descr="Image result for icon video frame">
              <a:extLst>
                <a:ext uri="{FF2B5EF4-FFF2-40B4-BE49-F238E27FC236}">
                  <a16:creationId xmlns:a16="http://schemas.microsoft.com/office/drawing/2014/main" id="{E6096411-170B-42B3-AC21-645DDCA4C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9158" y="1852575"/>
              <a:ext cx="1124748" cy="6070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601" y="1905020"/>
              <a:ext cx="617414" cy="5546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10948" y="5971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757EB1BD-CE71-45DA-9D26-F7EF7E8BF200}"/>
              </a:ext>
            </a:extLst>
          </p:cNvPr>
          <p:cNvSpPr txBox="1">
            <a:spLocks/>
          </p:cNvSpPr>
          <p:nvPr/>
        </p:nvSpPr>
        <p:spPr>
          <a:xfrm>
            <a:off x="2082800" y="129687"/>
            <a:ext cx="9817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Mitigate Head-of-</a:t>
            </a:r>
            <a:r>
              <a:rPr lang="en-US" altLang="zh-CN" dirty="0"/>
              <a:t>L</a:t>
            </a:r>
            <a:r>
              <a:rPr lang="en-US" dirty="0"/>
              <a:t>ine Blocking</a:t>
            </a:r>
          </a:p>
        </p:txBody>
      </p: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7906285" y="4145172"/>
            <a:ext cx="1129783" cy="649224"/>
            <a:chOff x="8600867" y="3028163"/>
            <a:chExt cx="1124748" cy="646331"/>
          </a:xfrm>
        </p:grpSpPr>
        <p:grpSp>
          <p:nvGrpSpPr>
            <p:cNvPr id="62" name="Group 61"/>
            <p:cNvGrpSpPr/>
            <p:nvPr/>
          </p:nvGrpSpPr>
          <p:grpSpPr>
            <a:xfrm>
              <a:off x="8600867" y="3028163"/>
              <a:ext cx="1124748" cy="646331"/>
              <a:chOff x="9789431" y="2899804"/>
              <a:chExt cx="1124748" cy="646331"/>
            </a:xfrm>
          </p:grpSpPr>
          <p:pic>
            <p:nvPicPr>
              <p:cNvPr id="64" name="Picture 63" descr="Image result for icon video frame">
                <a:extLst>
                  <a:ext uri="{FF2B5EF4-FFF2-40B4-BE49-F238E27FC236}">
                    <a16:creationId xmlns:a16="http://schemas.microsoft.com/office/drawing/2014/main" id="{E6096411-170B-42B3-AC21-645DDCA4C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9431" y="2911694"/>
                <a:ext cx="1124748" cy="607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10142453" y="2899804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/>
              </a:p>
            </p:txBody>
          </p:sp>
        </p:grp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6594" y="3076136"/>
              <a:ext cx="536384" cy="536384"/>
            </a:xfrm>
            <a:prstGeom prst="rect">
              <a:avLst/>
            </a:prstGeom>
          </p:spPr>
        </p:pic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6964741" y="4144363"/>
            <a:ext cx="1124748" cy="646331"/>
            <a:chOff x="6941783" y="2935647"/>
            <a:chExt cx="1124748" cy="646331"/>
          </a:xfrm>
        </p:grpSpPr>
        <p:grpSp>
          <p:nvGrpSpPr>
            <p:cNvPr id="67" name="Group 66"/>
            <p:cNvGrpSpPr/>
            <p:nvPr/>
          </p:nvGrpSpPr>
          <p:grpSpPr>
            <a:xfrm>
              <a:off x="6941783" y="2935647"/>
              <a:ext cx="1124748" cy="646331"/>
              <a:chOff x="9789431" y="2899804"/>
              <a:chExt cx="1124748" cy="646331"/>
            </a:xfrm>
          </p:grpSpPr>
          <p:pic>
            <p:nvPicPr>
              <p:cNvPr id="69" name="Picture 68" descr="Image result for icon video frame">
                <a:extLst>
                  <a:ext uri="{FF2B5EF4-FFF2-40B4-BE49-F238E27FC236}">
                    <a16:creationId xmlns:a16="http://schemas.microsoft.com/office/drawing/2014/main" id="{E6096411-170B-42B3-AC21-645DDCA4C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9431" y="2911694"/>
                <a:ext cx="1124748" cy="607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10142453" y="2899804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/>
              </a:p>
            </p:txBody>
          </p:sp>
        </p:grp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266" y="2967837"/>
              <a:ext cx="605696" cy="605696"/>
            </a:xfrm>
            <a:prstGeom prst="rect">
              <a:avLst/>
            </a:prstGeom>
          </p:spPr>
        </p:pic>
      </p:grpSp>
      <p:sp>
        <p:nvSpPr>
          <p:cNvPr id="61" name="TextBox 60"/>
          <p:cNvSpPr txBox="1">
            <a:spLocks noChangeAspect="1"/>
          </p:cNvSpPr>
          <p:nvPr/>
        </p:nvSpPr>
        <p:spPr>
          <a:xfrm>
            <a:off x="9780122" y="4190694"/>
            <a:ext cx="1064449" cy="53949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/>
              <a:t>ACK</a:t>
            </a:r>
          </a:p>
        </p:txBody>
      </p:sp>
      <p:sp>
        <p:nvSpPr>
          <p:cNvPr id="72" name="TextBox 71"/>
          <p:cNvSpPr txBox="1">
            <a:spLocks noChangeAspect="1"/>
          </p:cNvSpPr>
          <p:nvPr/>
        </p:nvSpPr>
        <p:spPr>
          <a:xfrm>
            <a:off x="8889170" y="4190694"/>
            <a:ext cx="858801" cy="53949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/>
              <a:t>ACK</a:t>
            </a:r>
            <a:endParaRPr lang="en-US" sz="28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6999464" y="4198443"/>
            <a:ext cx="1857555" cy="52322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/>
              <a:t>ACK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209427" y="4487117"/>
            <a:ext cx="7866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ACK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10021" y="4492526"/>
            <a:ext cx="7866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ACK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6021437" y="3801069"/>
            <a:ext cx="1124748" cy="646331"/>
            <a:chOff x="6941783" y="2935647"/>
            <a:chExt cx="1124748" cy="646331"/>
          </a:xfrm>
        </p:grpSpPr>
        <p:grpSp>
          <p:nvGrpSpPr>
            <p:cNvPr id="76" name="Group 75"/>
            <p:cNvGrpSpPr/>
            <p:nvPr/>
          </p:nvGrpSpPr>
          <p:grpSpPr>
            <a:xfrm>
              <a:off x="6941783" y="2935647"/>
              <a:ext cx="1124748" cy="646331"/>
              <a:chOff x="9789431" y="2899804"/>
              <a:chExt cx="1124748" cy="646331"/>
            </a:xfrm>
          </p:grpSpPr>
          <p:pic>
            <p:nvPicPr>
              <p:cNvPr id="78" name="Picture 77" descr="Image result for icon video frame">
                <a:extLst>
                  <a:ext uri="{FF2B5EF4-FFF2-40B4-BE49-F238E27FC236}">
                    <a16:creationId xmlns:a16="http://schemas.microsoft.com/office/drawing/2014/main" id="{E6096411-170B-42B3-AC21-645DDCA4C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9431" y="2911694"/>
                <a:ext cx="1124748" cy="607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10142453" y="2899804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/>
              </a:p>
            </p:txBody>
          </p:sp>
        </p:grp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266" y="2967837"/>
              <a:ext cx="605696" cy="605696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6013113" y="3786781"/>
            <a:ext cx="1124748" cy="646331"/>
            <a:chOff x="8600867" y="3028163"/>
            <a:chExt cx="1124748" cy="646331"/>
          </a:xfrm>
        </p:grpSpPr>
        <p:grpSp>
          <p:nvGrpSpPr>
            <p:cNvPr id="81" name="Group 80"/>
            <p:cNvGrpSpPr/>
            <p:nvPr/>
          </p:nvGrpSpPr>
          <p:grpSpPr>
            <a:xfrm>
              <a:off x="8600867" y="3028163"/>
              <a:ext cx="1124748" cy="646331"/>
              <a:chOff x="9789431" y="2899804"/>
              <a:chExt cx="1124748" cy="646331"/>
            </a:xfrm>
          </p:grpSpPr>
          <p:pic>
            <p:nvPicPr>
              <p:cNvPr id="83" name="Picture 82" descr="Image result for icon video frame">
                <a:extLst>
                  <a:ext uri="{FF2B5EF4-FFF2-40B4-BE49-F238E27FC236}">
                    <a16:creationId xmlns:a16="http://schemas.microsoft.com/office/drawing/2014/main" id="{E6096411-170B-42B3-AC21-645DDCA4C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9431" y="2911694"/>
                <a:ext cx="1124748" cy="607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10142453" y="2899804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/>
              </a:p>
            </p:txBody>
          </p:sp>
        </p:grp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6594" y="3076136"/>
              <a:ext cx="536384" cy="536384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6025604" y="3786577"/>
            <a:ext cx="1124748" cy="646331"/>
            <a:chOff x="8228504" y="3508791"/>
            <a:chExt cx="1124748" cy="646331"/>
          </a:xfrm>
        </p:grpSpPr>
        <p:grpSp>
          <p:nvGrpSpPr>
            <p:cNvPr id="48" name="Group 47"/>
            <p:cNvGrpSpPr/>
            <p:nvPr/>
          </p:nvGrpSpPr>
          <p:grpSpPr>
            <a:xfrm>
              <a:off x="8228504" y="3508791"/>
              <a:ext cx="1124748" cy="646331"/>
              <a:chOff x="9789431" y="2899804"/>
              <a:chExt cx="1124748" cy="646331"/>
            </a:xfrm>
          </p:grpSpPr>
          <p:pic>
            <p:nvPicPr>
              <p:cNvPr id="50" name="Picture 49" descr="Image result for icon video frame">
                <a:extLst>
                  <a:ext uri="{FF2B5EF4-FFF2-40B4-BE49-F238E27FC236}">
                    <a16:creationId xmlns:a16="http://schemas.microsoft.com/office/drawing/2014/main" id="{E6096411-170B-42B3-AC21-645DDCA4C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9431" y="2911694"/>
                <a:ext cx="1124748" cy="607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10142453" y="2899804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/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7982" y="3554639"/>
              <a:ext cx="554634" cy="554634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6012405" y="3788548"/>
            <a:ext cx="1145030" cy="624129"/>
            <a:chOff x="8790878" y="2658860"/>
            <a:chExt cx="1124748" cy="607088"/>
          </a:xfrm>
        </p:grpSpPr>
        <p:pic>
          <p:nvPicPr>
            <p:cNvPr id="53" name="Picture 52" descr="Image result for icon video frame">
              <a:extLst>
                <a:ext uri="{FF2B5EF4-FFF2-40B4-BE49-F238E27FC236}">
                  <a16:creationId xmlns:a16="http://schemas.microsoft.com/office/drawing/2014/main" id="{E6096411-170B-42B3-AC21-645DDCA4C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0878" y="2658860"/>
              <a:ext cx="1124748" cy="6070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6969" y="2717237"/>
              <a:ext cx="572565" cy="548708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6036309" y="5665063"/>
            <a:ext cx="1124748" cy="607089"/>
            <a:chOff x="9869158" y="1852575"/>
            <a:chExt cx="1124748" cy="607089"/>
          </a:xfrm>
        </p:grpSpPr>
        <p:pic>
          <p:nvPicPr>
            <p:cNvPr id="88" name="Picture 87" descr="Image result for icon video frame">
              <a:extLst>
                <a:ext uri="{FF2B5EF4-FFF2-40B4-BE49-F238E27FC236}">
                  <a16:creationId xmlns:a16="http://schemas.microsoft.com/office/drawing/2014/main" id="{E6096411-170B-42B3-AC21-645DDCA4C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9158" y="1852575"/>
              <a:ext cx="1124748" cy="6070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601" y="1905020"/>
              <a:ext cx="617414" cy="554644"/>
            </a:xfrm>
            <a:prstGeom prst="rect">
              <a:avLst/>
            </a:prstGeom>
          </p:spPr>
        </p:pic>
      </p:grp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DCB4E356-B56A-43BB-91F4-956864AA7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79" y="1680587"/>
            <a:ext cx="10210800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Strawman solution</a:t>
            </a:r>
            <a:r>
              <a:rPr lang="en-US" sz="3600" dirty="0"/>
              <a:t>: Immediately acknowledge every received VR data</a:t>
            </a:r>
          </a:p>
          <a:p>
            <a:r>
              <a:rPr lang="en-US" sz="3600" b="1" dirty="0"/>
              <a:t>Challenge: </a:t>
            </a:r>
            <a:r>
              <a:rPr lang="en-US" sz="3600" dirty="0"/>
              <a:t>Excessive signaling messages</a:t>
            </a:r>
          </a:p>
        </p:txBody>
      </p:sp>
      <p:sp>
        <p:nvSpPr>
          <p:cNvPr id="71" name="Rounded Rectangle 11">
            <a:extLst>
              <a:ext uri="{FF2B5EF4-FFF2-40B4-BE49-F238E27FC236}">
                <a16:creationId xmlns:a16="http://schemas.microsoft.com/office/drawing/2014/main" id="{5FC98025-EFA4-4AD9-B7B9-698BCC84D9C8}"/>
              </a:ext>
            </a:extLst>
          </p:cNvPr>
          <p:cNvSpPr/>
          <p:nvPr/>
        </p:nvSpPr>
        <p:spPr>
          <a:xfrm>
            <a:off x="808408" y="1694474"/>
            <a:ext cx="10742753" cy="172023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Solution:</a:t>
            </a:r>
            <a:r>
              <a:rPr lang="zh-CN" altLang="en-US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endParaRPr lang="en-US" sz="4400" dirty="0">
              <a:solidFill>
                <a:srgbClr val="FFFF00"/>
              </a:solidFill>
              <a:ea typeface="Helvetica Neue" charset="0"/>
              <a:cs typeface="Helvetica Neue" charset="0"/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Sele</a:t>
            </a:r>
            <a:r>
              <a:rPr lang="en-US" altLang="zh-CN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ctive</a:t>
            </a:r>
            <a:r>
              <a:rPr lang="zh-CN" altLang="en-US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zh-CN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feedback</a:t>
            </a:r>
            <a:r>
              <a:rPr lang="zh-CN" altLang="en-US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zh-CN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using</a:t>
            </a:r>
            <a:r>
              <a:rPr lang="zh-CN" altLang="en-US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zh-CN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handover</a:t>
            </a:r>
            <a:r>
              <a:rPr lang="zh-CN" altLang="en-US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zh-CN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prediction</a:t>
            </a:r>
            <a:endParaRPr lang="en-US" sz="4400" dirty="0">
              <a:solidFill>
                <a:srgbClr val="FFFF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87" name="Rectangle: Rounded Corners 3">
            <a:extLst>
              <a:ext uri="{FF2B5EF4-FFF2-40B4-BE49-F238E27FC236}">
                <a16:creationId xmlns:a16="http://schemas.microsoft.com/office/drawing/2014/main" id="{CC27CE74-88D4-40D1-BA60-7E7F0FB8E6FD}"/>
              </a:ext>
            </a:extLst>
          </p:cNvPr>
          <p:cNvSpPr/>
          <p:nvPr/>
        </p:nvSpPr>
        <p:spPr>
          <a:xfrm>
            <a:off x="97726" y="572200"/>
            <a:ext cx="1985074" cy="3880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chemeClr val="tx1"/>
                </a:solidFill>
              </a:rPr>
              <a:t>Inter-Protocol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4" name="Rectangle: Rounded Corners 4">
            <a:extLst>
              <a:ext uri="{FF2B5EF4-FFF2-40B4-BE49-F238E27FC236}">
                <a16:creationId xmlns:a16="http://schemas.microsoft.com/office/drawing/2014/main" id="{0890A988-5922-4D95-9B6C-AC7F9AFF5AE8}"/>
              </a:ext>
            </a:extLst>
          </p:cNvPr>
          <p:cNvSpPr/>
          <p:nvPr/>
        </p:nvSpPr>
        <p:spPr>
          <a:xfrm>
            <a:off x="97725" y="963160"/>
            <a:ext cx="1985075" cy="38802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solidFill>
                  <a:schemeClr val="bg2">
                    <a:lumMod val="50000"/>
                  </a:schemeClr>
                </a:solidFill>
              </a:rPr>
              <a:t>Single-Protocol</a:t>
            </a: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97725" y="3640046"/>
            <a:ext cx="2771325" cy="1702015"/>
          </a:xfrm>
          <a:prstGeom prst="wedgeRoundRectCallout">
            <a:avLst>
              <a:gd name="adj1" fmla="val 60540"/>
              <a:gd name="adj2" fmla="val -213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zh-CN" sz="2800" b="1" dirty="0"/>
              <a:t>Measurement</a:t>
            </a:r>
            <a:r>
              <a:rPr lang="en-US" altLang="zh-CN" sz="2800" dirty="0"/>
              <a:t>:</a:t>
            </a:r>
          </a:p>
          <a:p>
            <a:pPr algn="ctr">
              <a:lnSpc>
                <a:spcPct val="90000"/>
              </a:lnSpc>
            </a:pPr>
            <a:r>
              <a:rPr lang="en-US" altLang="zh-Hans" sz="2800" dirty="0"/>
              <a:t>RSSI</a:t>
            </a:r>
            <a:r>
              <a:rPr lang="en-US" altLang="zh-Hans" sz="2800" baseline="-25000" dirty="0"/>
              <a:t>bs2</a:t>
            </a:r>
            <a:r>
              <a:rPr lang="en-US" altLang="zh-Hans" sz="2800" dirty="0"/>
              <a:t>&gt;RSSI</a:t>
            </a:r>
            <a:r>
              <a:rPr lang="en-US" altLang="zh-Hans" sz="2800" baseline="-25000" dirty="0"/>
              <a:t>bs1</a:t>
            </a:r>
            <a:endParaRPr lang="en-US" altLang="zh-CN" sz="2800" baseline="-25000" dirty="0"/>
          </a:p>
          <a:p>
            <a:pPr algn="ctr">
              <a:lnSpc>
                <a:spcPct val="90000"/>
              </a:lnSpc>
            </a:pPr>
            <a:r>
              <a:rPr lang="en-US" altLang="zh-Hans" sz="2800" b="1" dirty="0"/>
              <a:t>Prediction</a:t>
            </a:r>
            <a:r>
              <a:rPr lang="en-US" altLang="zh-Hans" sz="2800" dirty="0"/>
              <a:t>:</a:t>
            </a:r>
          </a:p>
          <a:p>
            <a:pPr algn="ctr">
              <a:lnSpc>
                <a:spcPct val="90000"/>
              </a:lnSpc>
            </a:pPr>
            <a:r>
              <a:rPr lang="en-US" altLang="zh-Hans" sz="2800" dirty="0"/>
              <a:t>Handover</a:t>
            </a:r>
            <a:r>
              <a:rPr lang="zh-Hans" altLang="en-US" sz="2800" dirty="0"/>
              <a:t> </a:t>
            </a:r>
            <a:r>
              <a:rPr lang="en-US" altLang="zh-Hans" sz="2800" dirty="0"/>
              <a:t>to</a:t>
            </a:r>
            <a:r>
              <a:rPr lang="zh-Hans" altLang="en-US" sz="2800" dirty="0"/>
              <a:t> </a:t>
            </a:r>
            <a:r>
              <a:rPr lang="en-US" altLang="zh-Hans" sz="2800" dirty="0"/>
              <a:t>BS2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03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24088 0.08565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4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0.24023 0.08773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16329 -0.08403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24127 0.08797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16329 -0.0840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4101 0.08912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16329 -0.08403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4.81481E-6 L 0.00937 0.19352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967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88 0.08611 L -0.22799 0.28588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997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1.48148E-6 L -0.30456 0.23357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23099 0.00509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61" grpId="0" animBg="1"/>
      <p:bldP spid="72" grpId="0" animBg="1"/>
      <p:bldP spid="73" grpId="0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71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E3B66-8FD4-443D-8C65-7AD2B43F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900" y="129687"/>
            <a:ext cx="9258300" cy="1325563"/>
          </a:xfrm>
        </p:spPr>
        <p:txBody>
          <a:bodyPr>
            <a:normAutofit/>
          </a:bodyPr>
          <a:lstStyle/>
          <a:p>
            <a:r>
              <a:rPr lang="en-US" dirty="0"/>
              <a:t>Mask Uplink Control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4E356-B56A-43BB-91F4-956864AA7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018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Strawman</a:t>
            </a:r>
            <a:r>
              <a:rPr lang="en-US" sz="3600" dirty="0"/>
              <a:t>: Allocate resource before VR data arrives</a:t>
            </a:r>
          </a:p>
          <a:p>
            <a:r>
              <a:rPr lang="en-US" sz="3600" b="1" dirty="0"/>
              <a:t>Challenge</a:t>
            </a:r>
            <a:r>
              <a:rPr lang="en-US" sz="3600" dirty="0"/>
              <a:t>: Potential resource waste</a:t>
            </a:r>
          </a:p>
          <a:p>
            <a:endParaRPr lang="en-US" sz="3600" dirty="0"/>
          </a:p>
        </p:txBody>
      </p:sp>
      <p:pic>
        <p:nvPicPr>
          <p:cNvPr id="38" name="Picture 37" descr="Image result for virtual reality icon">
            <a:extLst>
              <a:ext uri="{FF2B5EF4-FFF2-40B4-BE49-F238E27FC236}">
                <a16:creationId xmlns:a16="http://schemas.microsoft.com/office/drawing/2014/main" id="{96ED5B42-F9BF-4F82-AFF7-6917B744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58" y="2807685"/>
            <a:ext cx="994975" cy="99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Related image">
            <a:extLst>
              <a:ext uri="{FF2B5EF4-FFF2-40B4-BE49-F238E27FC236}">
                <a16:creationId xmlns:a16="http://schemas.microsoft.com/office/drawing/2014/main" id="{7BDB92EF-AA08-41D5-A88D-AEB28C732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509" y="2807685"/>
            <a:ext cx="865928" cy="865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30DDEB0-D303-4C01-91E7-2FD774830A40}"/>
              </a:ext>
            </a:extLst>
          </p:cNvPr>
          <p:cNvSpPr txBox="1"/>
          <p:nvPr/>
        </p:nvSpPr>
        <p:spPr>
          <a:xfrm>
            <a:off x="4513880" y="3476553"/>
            <a:ext cx="2614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</a:rPr>
              <a:t>Scheduling request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C674F4-51C3-402F-9AA1-81678FAF6EC8}"/>
              </a:ext>
            </a:extLst>
          </p:cNvPr>
          <p:cNvSpPr txBox="1"/>
          <p:nvPr/>
        </p:nvSpPr>
        <p:spPr>
          <a:xfrm>
            <a:off x="5017992" y="3905775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altLang="zh-CN" sz="2400" dirty="0"/>
              <a:t>Radio grant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2738964" y="3673614"/>
            <a:ext cx="117125" cy="29588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959549" y="3673613"/>
            <a:ext cx="117126" cy="29588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830539" y="3951417"/>
            <a:ext cx="6129010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30539" y="4368618"/>
            <a:ext cx="6129010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Arrow 49"/>
          <p:cNvSpPr/>
          <p:nvPr/>
        </p:nvSpPr>
        <p:spPr>
          <a:xfrm>
            <a:off x="2856090" y="4703978"/>
            <a:ext cx="6103459" cy="34687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2C674F4-51C3-402F-9AA1-81678FAF6EC8}"/>
              </a:ext>
            </a:extLst>
          </p:cNvPr>
          <p:cNvSpPr txBox="1"/>
          <p:nvPr/>
        </p:nvSpPr>
        <p:spPr>
          <a:xfrm>
            <a:off x="4666839" y="4415751"/>
            <a:ext cx="2481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altLang="zh-CN" sz="2400" dirty="0"/>
              <a:t>Data transmission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0DDEB0-D303-4C01-91E7-2FD774830A40}"/>
              </a:ext>
            </a:extLst>
          </p:cNvPr>
          <p:cNvSpPr txBox="1"/>
          <p:nvPr/>
        </p:nvSpPr>
        <p:spPr>
          <a:xfrm>
            <a:off x="4513880" y="4959085"/>
            <a:ext cx="2614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</a:rPr>
              <a:t>Scheduling request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2C674F4-51C3-402F-9AA1-81678FAF6EC8}"/>
              </a:ext>
            </a:extLst>
          </p:cNvPr>
          <p:cNvSpPr txBox="1"/>
          <p:nvPr/>
        </p:nvSpPr>
        <p:spPr>
          <a:xfrm>
            <a:off x="5017992" y="5388307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altLang="zh-CN" sz="2400" dirty="0"/>
              <a:t>Radio grant</a:t>
            </a:r>
            <a:endParaRPr lang="en-US" sz="24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2830539" y="5433949"/>
            <a:ext cx="6129010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830539" y="5851150"/>
            <a:ext cx="6129010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ight Arrow 58"/>
          <p:cNvSpPr/>
          <p:nvPr/>
        </p:nvSpPr>
        <p:spPr>
          <a:xfrm>
            <a:off x="2856090" y="6186510"/>
            <a:ext cx="6103459" cy="34687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C674F4-51C3-402F-9AA1-81678FAF6EC8}"/>
              </a:ext>
            </a:extLst>
          </p:cNvPr>
          <p:cNvSpPr txBox="1"/>
          <p:nvPr/>
        </p:nvSpPr>
        <p:spPr>
          <a:xfrm>
            <a:off x="4666839" y="5898283"/>
            <a:ext cx="2481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altLang="zh-CN" sz="2400" dirty="0"/>
              <a:t>Data transmission</a:t>
            </a:r>
            <a:endParaRPr lang="en-US" sz="2400" dirty="0"/>
          </a:p>
        </p:txBody>
      </p:sp>
      <p:sp>
        <p:nvSpPr>
          <p:cNvPr id="62" name="Rounded Rectangle 11">
            <a:extLst>
              <a:ext uri="{FF2B5EF4-FFF2-40B4-BE49-F238E27FC236}">
                <a16:creationId xmlns:a16="http://schemas.microsoft.com/office/drawing/2014/main" id="{4CFDBE04-D737-4E59-8D9A-F07906F8D081}"/>
              </a:ext>
            </a:extLst>
          </p:cNvPr>
          <p:cNvSpPr/>
          <p:nvPr/>
        </p:nvSpPr>
        <p:spPr>
          <a:xfrm>
            <a:off x="2852898" y="4518552"/>
            <a:ext cx="6106578" cy="48463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Wasted</a:t>
            </a:r>
            <a:endParaRPr lang="en-US" sz="4000" dirty="0">
              <a:solidFill>
                <a:srgbClr val="FFFF00"/>
              </a:solidFill>
              <a:ea typeface="Helvetica Neue" charset="0"/>
              <a:cs typeface="Helvetica Neue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191B48-3CF2-4015-9D51-2B085363A5B6}"/>
              </a:ext>
            </a:extLst>
          </p:cNvPr>
          <p:cNvGrpSpPr/>
          <p:nvPr/>
        </p:nvGrpSpPr>
        <p:grpSpPr>
          <a:xfrm>
            <a:off x="1897333" y="5759980"/>
            <a:ext cx="370934" cy="282022"/>
            <a:chOff x="2648481" y="3452885"/>
            <a:chExt cx="370934" cy="28202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8CE902D-9537-4B4A-876C-CF607423C976}"/>
                </a:ext>
              </a:extLst>
            </p:cNvPr>
            <p:cNvSpPr/>
            <p:nvPr/>
          </p:nvSpPr>
          <p:spPr>
            <a:xfrm>
              <a:off x="2648481" y="3452885"/>
              <a:ext cx="370934" cy="282022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" descr="Image result for click png">
              <a:extLst>
                <a:ext uri="{FF2B5EF4-FFF2-40B4-BE49-F238E27FC236}">
                  <a16:creationId xmlns:a16="http://schemas.microsoft.com/office/drawing/2014/main" id="{B08B25C2-6C2E-4169-804F-D21F0A5A9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385" y="3477944"/>
              <a:ext cx="239757" cy="23975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id="{CC27CE74-88D4-40D1-BA60-7E7F0FB8E6FD}"/>
              </a:ext>
            </a:extLst>
          </p:cNvPr>
          <p:cNvSpPr/>
          <p:nvPr/>
        </p:nvSpPr>
        <p:spPr>
          <a:xfrm>
            <a:off x="97726" y="547262"/>
            <a:ext cx="1985074" cy="38802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solidFill>
                  <a:schemeClr val="bg2">
                    <a:lumMod val="50000"/>
                  </a:schemeClr>
                </a:solidFill>
              </a:rPr>
              <a:t>Inter-Protocol</a:t>
            </a: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Rectangle: Rounded Corners 4">
            <a:extLst>
              <a:ext uri="{FF2B5EF4-FFF2-40B4-BE49-F238E27FC236}">
                <a16:creationId xmlns:a16="http://schemas.microsoft.com/office/drawing/2014/main" id="{0890A988-5922-4D95-9B6C-AC7F9AFF5AE8}"/>
              </a:ext>
            </a:extLst>
          </p:cNvPr>
          <p:cNvSpPr/>
          <p:nvPr/>
        </p:nvSpPr>
        <p:spPr>
          <a:xfrm>
            <a:off x="97725" y="963160"/>
            <a:ext cx="1985075" cy="3880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chemeClr val="tx1"/>
                </a:solidFill>
              </a:rPr>
              <a:t>Single-Protocol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2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0.06689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6689 L 0.60534 0.06921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6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0" grpId="0" animBg="1"/>
      <p:bldP spid="54" grpId="0"/>
      <p:bldP spid="55" grpId="0"/>
      <p:bldP spid="56" grpId="0"/>
      <p:bldP spid="59" grpId="0" animBg="1"/>
      <p:bldP spid="60" grpId="0"/>
      <p:bldP spid="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E3B66-8FD4-443D-8C65-7AD2B43F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900" y="129687"/>
            <a:ext cx="9258300" cy="1325563"/>
          </a:xfrm>
        </p:spPr>
        <p:txBody>
          <a:bodyPr>
            <a:normAutofit/>
          </a:bodyPr>
          <a:lstStyle/>
          <a:p>
            <a:r>
              <a:rPr lang="en-US" dirty="0"/>
              <a:t>Mask Uplink Control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4E356-B56A-43BB-91F4-956864AA7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556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Strawman</a:t>
            </a:r>
            <a:r>
              <a:rPr lang="en-US" sz="3600" dirty="0"/>
              <a:t>: Allocate resource before VR data arrives</a:t>
            </a:r>
          </a:p>
          <a:p>
            <a:r>
              <a:rPr lang="en-US" sz="3600" b="1" dirty="0"/>
              <a:t>Challenge</a:t>
            </a:r>
            <a:r>
              <a:rPr lang="en-US" sz="3600" dirty="0"/>
              <a:t>: Potential resource waste</a:t>
            </a:r>
          </a:p>
          <a:p>
            <a:endParaRPr lang="en-US" sz="3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1FE981-2E12-4207-AAEE-76A394267D49}"/>
              </a:ext>
            </a:extLst>
          </p:cNvPr>
          <p:cNvGrpSpPr/>
          <p:nvPr/>
        </p:nvGrpSpPr>
        <p:grpSpPr>
          <a:xfrm>
            <a:off x="858920" y="3579882"/>
            <a:ext cx="1982924" cy="1637841"/>
            <a:chOff x="3153834" y="1814700"/>
            <a:chExt cx="1982924" cy="163784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07827AC-DCA8-4206-A928-96DFBA6D4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454" y="2424515"/>
              <a:ext cx="1761145" cy="102802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36C816-657D-40E3-9D42-03CDFB85D6D2}"/>
                </a:ext>
              </a:extLst>
            </p:cNvPr>
            <p:cNvSpPr txBox="1"/>
            <p:nvPr/>
          </p:nvSpPr>
          <p:spPr>
            <a:xfrm>
              <a:off x="3153834" y="1814700"/>
              <a:ext cx="1982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ans" sz="2000" b="1" dirty="0"/>
                <a:t>VR</a:t>
              </a:r>
              <a:r>
                <a:rPr lang="zh-Hans" altLang="en-US" sz="2000" b="1" dirty="0"/>
                <a:t> </a:t>
              </a:r>
              <a:r>
                <a:rPr lang="en-US" altLang="zh-Hans" sz="2000" b="1" dirty="0"/>
                <a:t>traffic</a:t>
              </a:r>
              <a:r>
                <a:rPr lang="zh-Hans" altLang="en-US" sz="2000" b="1" dirty="0"/>
                <a:t> </a:t>
              </a:r>
              <a:r>
                <a:rPr lang="en-US" altLang="zh-Hans" sz="2000" b="1" dirty="0"/>
                <a:t>arrival</a:t>
              </a:r>
              <a:r>
                <a:rPr lang="zh-Hans" altLang="en-US" sz="2000" b="1" dirty="0"/>
                <a:t> </a:t>
              </a:r>
              <a:r>
                <a:rPr lang="en-US" altLang="zh-Hans" sz="2000" b="1" dirty="0"/>
                <a:t>prediction</a:t>
              </a:r>
              <a:endParaRPr lang="en-US" sz="2000" b="1" dirty="0"/>
            </a:p>
          </p:txBody>
        </p:sp>
      </p:grpSp>
      <p:sp>
        <p:nvSpPr>
          <p:cNvPr id="36" name="Rounded Rectangle 11">
            <a:extLst>
              <a:ext uri="{FF2B5EF4-FFF2-40B4-BE49-F238E27FC236}">
                <a16:creationId xmlns:a16="http://schemas.microsoft.com/office/drawing/2014/main" id="{4CFDBE04-D737-4E59-8D9A-F07906F8D081}"/>
              </a:ext>
            </a:extLst>
          </p:cNvPr>
          <p:cNvSpPr/>
          <p:nvPr/>
        </p:nvSpPr>
        <p:spPr>
          <a:xfrm>
            <a:off x="641711" y="1721486"/>
            <a:ext cx="10908577" cy="17670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Solution:</a:t>
            </a:r>
            <a:r>
              <a:rPr lang="zh-CN" altLang="en-US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endParaRPr lang="en-US" altLang="zh-CN" sz="4400" dirty="0">
              <a:solidFill>
                <a:srgbClr val="FFFF00"/>
              </a:solidFill>
              <a:ea typeface="Helvetica Neue" charset="0"/>
              <a:cs typeface="Helvetica Neue" charset="0"/>
            </a:endParaRPr>
          </a:p>
          <a:p>
            <a:pPr algn="ctr"/>
            <a:r>
              <a:rPr lang="en-US" altLang="zh-CN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Proactive</a:t>
            </a:r>
            <a:r>
              <a:rPr lang="zh-CN" altLang="en-US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zh-CN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allocation</a:t>
            </a:r>
            <a:r>
              <a:rPr lang="zh-CN" altLang="en-US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zh-CN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using</a:t>
            </a:r>
            <a:r>
              <a:rPr lang="zh-CN" altLang="en-US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zh-CN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VR</a:t>
            </a:r>
            <a:r>
              <a:rPr lang="zh-CN" altLang="en-US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zh-CN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traffic</a:t>
            </a:r>
            <a:r>
              <a:rPr lang="zh-CN" altLang="en-US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zh-CN" sz="44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prediction</a:t>
            </a:r>
            <a:endParaRPr lang="en-US" sz="4400" dirty="0">
              <a:solidFill>
                <a:srgbClr val="FFFF00"/>
              </a:solidFill>
              <a:ea typeface="Helvetica Neue" charset="0"/>
              <a:cs typeface="Helvetica Neue" charset="0"/>
            </a:endParaRPr>
          </a:p>
        </p:txBody>
      </p:sp>
      <p:pic>
        <p:nvPicPr>
          <p:cNvPr id="38" name="Picture 37" descr="Image result for virtual reality icon">
            <a:extLst>
              <a:ext uri="{FF2B5EF4-FFF2-40B4-BE49-F238E27FC236}">
                <a16:creationId xmlns:a16="http://schemas.microsoft.com/office/drawing/2014/main" id="{96ED5B42-F9BF-4F82-AFF7-6917B744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35" y="3491583"/>
            <a:ext cx="994975" cy="9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Related image">
            <a:extLst>
              <a:ext uri="{FF2B5EF4-FFF2-40B4-BE49-F238E27FC236}">
                <a16:creationId xmlns:a16="http://schemas.microsoft.com/office/drawing/2014/main" id="{7BDB92EF-AA08-41D5-A88D-AEB28C732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086" y="3491583"/>
            <a:ext cx="865928" cy="86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hourglass vector figure">
            <a:extLst>
              <a:ext uri="{FF2B5EF4-FFF2-40B4-BE49-F238E27FC236}">
                <a16:creationId xmlns:a16="http://schemas.microsoft.com/office/drawing/2014/main" id="{862AE15E-6A1B-41EA-A98A-1CA6AAB5B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586" y="5241069"/>
            <a:ext cx="326334" cy="32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30DDEB0-D303-4C01-91E7-2FD774830A40}"/>
              </a:ext>
            </a:extLst>
          </p:cNvPr>
          <p:cNvSpPr txBox="1"/>
          <p:nvPr/>
        </p:nvSpPr>
        <p:spPr>
          <a:xfrm>
            <a:off x="5087457" y="4273341"/>
            <a:ext cx="2614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</a:rPr>
              <a:t>Scheduling request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C674F4-51C3-402F-9AA1-81678FAF6EC8}"/>
              </a:ext>
            </a:extLst>
          </p:cNvPr>
          <p:cNvSpPr txBox="1"/>
          <p:nvPr/>
        </p:nvSpPr>
        <p:spPr>
          <a:xfrm>
            <a:off x="5591569" y="4702563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altLang="zh-CN" sz="2400" dirty="0"/>
              <a:t>Radio grant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3312541" y="4357512"/>
            <a:ext cx="117126" cy="1952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533126" y="4357512"/>
            <a:ext cx="117126" cy="1952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404116" y="4748205"/>
            <a:ext cx="6129010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404116" y="5165406"/>
            <a:ext cx="6129010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191B48-3CF2-4015-9D51-2B085363A5B6}"/>
              </a:ext>
            </a:extLst>
          </p:cNvPr>
          <p:cNvGrpSpPr/>
          <p:nvPr/>
        </p:nvGrpSpPr>
        <p:grpSpPr>
          <a:xfrm>
            <a:off x="2470910" y="5185025"/>
            <a:ext cx="370934" cy="282022"/>
            <a:chOff x="2648481" y="3452885"/>
            <a:chExt cx="370934" cy="28202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CE902D-9537-4B4A-876C-CF607423C976}"/>
                </a:ext>
              </a:extLst>
            </p:cNvPr>
            <p:cNvSpPr/>
            <p:nvPr/>
          </p:nvSpPr>
          <p:spPr>
            <a:xfrm>
              <a:off x="2648481" y="3452885"/>
              <a:ext cx="370934" cy="282022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2" descr="Image result for click png">
              <a:extLst>
                <a:ext uri="{FF2B5EF4-FFF2-40B4-BE49-F238E27FC236}">
                  <a16:creationId xmlns:a16="http://schemas.microsoft.com/office/drawing/2014/main" id="{B08B25C2-6C2E-4169-804F-D21F0A5A9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385" y="3477944"/>
              <a:ext cx="239757" cy="23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Right Arrow 49"/>
          <p:cNvSpPr/>
          <p:nvPr/>
        </p:nvSpPr>
        <p:spPr>
          <a:xfrm>
            <a:off x="3429667" y="5681390"/>
            <a:ext cx="6103459" cy="34687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4191B48-3CF2-4015-9D51-2B085363A5B6}"/>
              </a:ext>
            </a:extLst>
          </p:cNvPr>
          <p:cNvGrpSpPr/>
          <p:nvPr/>
        </p:nvGrpSpPr>
        <p:grpSpPr>
          <a:xfrm>
            <a:off x="2476988" y="5724065"/>
            <a:ext cx="370934" cy="282022"/>
            <a:chOff x="2648481" y="3452885"/>
            <a:chExt cx="370934" cy="28202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8CE902D-9537-4B4A-876C-CF607423C976}"/>
                </a:ext>
              </a:extLst>
            </p:cNvPr>
            <p:cNvSpPr/>
            <p:nvPr/>
          </p:nvSpPr>
          <p:spPr>
            <a:xfrm>
              <a:off x="2648481" y="3452885"/>
              <a:ext cx="370934" cy="282022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2" descr="Image result for click png">
              <a:extLst>
                <a:ext uri="{FF2B5EF4-FFF2-40B4-BE49-F238E27FC236}">
                  <a16:creationId xmlns:a16="http://schemas.microsoft.com/office/drawing/2014/main" id="{B08B25C2-6C2E-4169-804F-D21F0A5A9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385" y="3477944"/>
              <a:ext cx="239757" cy="23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2C674F4-51C3-402F-9AA1-81678FAF6EC8}"/>
              </a:ext>
            </a:extLst>
          </p:cNvPr>
          <p:cNvSpPr txBox="1"/>
          <p:nvPr/>
        </p:nvSpPr>
        <p:spPr>
          <a:xfrm>
            <a:off x="5240416" y="5393163"/>
            <a:ext cx="2481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altLang="zh-CN" sz="2400" dirty="0"/>
              <a:t>Data transmission</a:t>
            </a:r>
            <a:endParaRPr lang="en-US" dirty="0"/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id="{CC27CE74-88D4-40D1-BA60-7E7F0FB8E6FD}"/>
              </a:ext>
            </a:extLst>
          </p:cNvPr>
          <p:cNvSpPr/>
          <p:nvPr/>
        </p:nvSpPr>
        <p:spPr>
          <a:xfrm>
            <a:off x="97726" y="547262"/>
            <a:ext cx="1985074" cy="38802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solidFill>
                  <a:schemeClr val="bg2">
                    <a:lumMod val="50000"/>
                  </a:schemeClr>
                </a:solidFill>
              </a:rPr>
              <a:t>Inter-Protocol</a:t>
            </a: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Rectangle: Rounded Corners 4">
            <a:extLst>
              <a:ext uri="{FF2B5EF4-FFF2-40B4-BE49-F238E27FC236}">
                <a16:creationId xmlns:a16="http://schemas.microsoft.com/office/drawing/2014/main" id="{0890A988-5922-4D95-9B6C-AC7F9AFF5AE8}"/>
              </a:ext>
            </a:extLst>
          </p:cNvPr>
          <p:cNvSpPr/>
          <p:nvPr/>
        </p:nvSpPr>
        <p:spPr>
          <a:xfrm>
            <a:off x="97725" y="963160"/>
            <a:ext cx="1985075" cy="3880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chemeClr val="tx1"/>
                </a:solidFill>
              </a:rPr>
              <a:t>Single-Protocol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1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2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2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5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0052 0.07847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3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56993 -0.00254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90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/>
      <p:bldP spid="42" grpId="0"/>
      <p:bldP spid="50" grpId="0" animBg="1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90F19-F451-49E7-BCBE-43A002E4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Virtual Reality</a:t>
            </a:r>
          </a:p>
        </p:txBody>
      </p:sp>
      <p:pic>
        <p:nvPicPr>
          <p:cNvPr id="2050" name="Picture 2" descr="Gear VR (201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44" y="2463964"/>
            <a:ext cx="3481137" cy="26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opsci.com/sites/popsci.com/files/styles/655_1x_/public/googlecardboard.jpg?itok=ZPL35t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028" y="2707853"/>
            <a:ext cx="3321335" cy="225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7260343" y="5702247"/>
            <a:ext cx="3673169" cy="76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dirty="0"/>
              <a:t>Units Sold Until 2018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000370" y="5069803"/>
            <a:ext cx="950934" cy="76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8M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9867148" y="5069803"/>
            <a:ext cx="1179094" cy="76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10M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282682" y="1699138"/>
            <a:ext cx="2374505" cy="1376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Samsung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Gear VR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9176077" y="1699139"/>
            <a:ext cx="2374505" cy="1376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Google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Cardboard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581891" y="2211183"/>
            <a:ext cx="5272855" cy="3308465"/>
          </a:xfrm>
          <a:ln w="508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altLang="zh-CN" sz="3600" b="1" dirty="0"/>
              <a:t>Advantages of Mobile VR</a:t>
            </a:r>
          </a:p>
          <a:p>
            <a:pPr>
              <a:spcBef>
                <a:spcPts val="500"/>
              </a:spcBef>
            </a:pPr>
            <a:r>
              <a:rPr lang="en-US" altLang="zh-CN" sz="3600" dirty="0"/>
              <a:t>       Affordable price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altLang="zh-CN" sz="3600" dirty="0"/>
              <a:t>       ($20-$100 per unit)</a:t>
            </a:r>
          </a:p>
          <a:p>
            <a:pPr>
              <a:spcBef>
                <a:spcPts val="500"/>
              </a:spcBef>
            </a:pPr>
            <a:r>
              <a:rPr lang="en-US" altLang="zh-CN" sz="3600" dirty="0"/>
              <a:t>  Excellent convenience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altLang="zh-CN" sz="3600" dirty="0"/>
              <a:t>       (No wiring required)</a:t>
            </a:r>
          </a:p>
        </p:txBody>
      </p:sp>
    </p:spTree>
    <p:extLst>
      <p:ext uri="{BB962C8B-B14F-4D97-AF65-F5344CB8AC3E}">
        <p14:creationId xmlns:p14="http://schemas.microsoft.com/office/powerpoint/2010/main" val="2716580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C47A-C198-F946-97F6-EC07C10CB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and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88E90-F9D3-F741-86EB-617F4E39C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63" y="1815018"/>
            <a:ext cx="576773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S</a:t>
            </a:r>
            <a:r>
              <a:rPr lang="en-US" dirty="0"/>
              <a:t>oftware </a:t>
            </a:r>
            <a:r>
              <a:rPr lang="en-US" altLang="zh-CN" dirty="0"/>
              <a:t>implementation</a:t>
            </a:r>
            <a:r>
              <a:rPr lang="en-US" dirty="0"/>
              <a:t> in device radio firmware</a:t>
            </a:r>
          </a:p>
          <a:p>
            <a:pPr lvl="1"/>
            <a:r>
              <a:rPr lang="en-US" dirty="0"/>
              <a:t>No hardware modification</a:t>
            </a:r>
          </a:p>
          <a:p>
            <a:r>
              <a:rPr lang="en-US" dirty="0"/>
              <a:t>Approximative prototype with </a:t>
            </a:r>
            <a:r>
              <a:rPr lang="en-US" dirty="0" err="1"/>
              <a:t>OpenAirInterface</a:t>
            </a:r>
            <a:r>
              <a:rPr lang="en-US" dirty="0"/>
              <a:t> and Universal Software Radio Peripheral (USRP)</a:t>
            </a:r>
          </a:p>
          <a:p>
            <a:pPr lvl="1"/>
            <a:r>
              <a:rPr lang="en-US" dirty="0"/>
              <a:t>Firmware not open-sourced to academia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989" y="1943960"/>
            <a:ext cx="5134374" cy="38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33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7AB4A-AD67-1744-B6D5-3037DC4E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266950"/>
            <a:ext cx="11181080" cy="23241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FCE7D-8EF4-F14E-9BF9-D2F136D33C63}"/>
              </a:ext>
            </a:extLst>
          </p:cNvPr>
          <p:cNvSpPr txBox="1"/>
          <p:nvPr/>
        </p:nvSpPr>
        <p:spPr>
          <a:xfrm>
            <a:off x="889000" y="4081690"/>
            <a:ext cx="86625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Can LTE-VR meet mobile VR’s latency demands?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How much overhead does LTE-VR occur?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Can LTE-VR be used in 5G? </a:t>
            </a:r>
          </a:p>
        </p:txBody>
      </p:sp>
    </p:spTree>
    <p:extLst>
      <p:ext uri="{BB962C8B-B14F-4D97-AF65-F5344CB8AC3E}">
        <p14:creationId xmlns:p14="http://schemas.microsoft.com/office/powerpoint/2010/main" val="1461462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LTE-VR Meet VR’s Demands?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018"/>
            <a:ext cx="5402101" cy="4354288"/>
          </a:xfrm>
        </p:spPr>
        <p:txBody>
          <a:bodyPr>
            <a:normAutofit/>
          </a:bodyPr>
          <a:lstStyle/>
          <a:p>
            <a:r>
              <a:rPr lang="en-US" sz="3600" b="1" dirty="0"/>
              <a:t>Yes</a:t>
            </a:r>
            <a:r>
              <a:rPr lang="en-US" sz="3600" dirty="0"/>
              <a:t>: Meet delay tolerance with 95% probability</a:t>
            </a:r>
          </a:p>
          <a:p>
            <a:pPr lvl="1"/>
            <a:r>
              <a:rPr lang="en-US" sz="3200" dirty="0"/>
              <a:t>Reduce latency outlier frames by 3.7x</a:t>
            </a:r>
          </a:p>
          <a:p>
            <a:r>
              <a:rPr lang="en-US" altLang="zh-CN" sz="3600" dirty="0"/>
              <a:t>Approximate oracle LTE</a:t>
            </a:r>
          </a:p>
          <a:p>
            <a:r>
              <a:rPr lang="en-US" altLang="zh-CN" sz="3600" dirty="0"/>
              <a:t>Comparable to 10x bandwidth expansion</a:t>
            </a:r>
          </a:p>
        </p:txBody>
      </p:sp>
      <p:pic>
        <p:nvPicPr>
          <p:cNvPr id="7" name="图片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301" y="2231172"/>
            <a:ext cx="5832309" cy="3521732"/>
          </a:xfrm>
          <a:prstGeom prst="rect">
            <a:avLst/>
          </a:prstGeom>
        </p:spPr>
      </p:pic>
      <p:pic>
        <p:nvPicPr>
          <p:cNvPr id="8" name="图片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301" y="2231598"/>
            <a:ext cx="5832309" cy="3521053"/>
          </a:xfrm>
          <a:prstGeom prst="rect">
            <a:avLst/>
          </a:prstGeom>
        </p:spPr>
      </p:pic>
      <p:pic>
        <p:nvPicPr>
          <p:cNvPr id="9" name="图片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301" y="2231779"/>
            <a:ext cx="5832309" cy="3520766"/>
          </a:xfrm>
          <a:prstGeom prst="rect">
            <a:avLst/>
          </a:prstGeom>
        </p:spPr>
      </p:pic>
      <p:sp>
        <p:nvSpPr>
          <p:cNvPr id="10" name="矩形 58"/>
          <p:cNvSpPr/>
          <p:nvPr/>
        </p:nvSpPr>
        <p:spPr>
          <a:xfrm>
            <a:off x="9948227" y="3243429"/>
            <a:ext cx="1557008" cy="379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59"/>
          <p:cNvSpPr/>
          <p:nvPr/>
        </p:nvSpPr>
        <p:spPr>
          <a:xfrm>
            <a:off x="9948227" y="4452082"/>
            <a:ext cx="1927398" cy="36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8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is the Overhead?</a:t>
            </a:r>
          </a:p>
        </p:txBody>
      </p:sp>
      <p:sp>
        <p:nvSpPr>
          <p:cNvPr id="6" name="Content Placeholder 5">
            <a:extLst/>
          </p:cNvPr>
          <p:cNvSpPr txBox="1">
            <a:spLocks/>
          </p:cNvSpPr>
          <p:nvPr/>
        </p:nvSpPr>
        <p:spPr>
          <a:xfrm>
            <a:off x="6095994" y="2425186"/>
            <a:ext cx="5523899" cy="1824514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1500"/>
              </a:spcBef>
              <a:buNone/>
            </a:pPr>
            <a:r>
              <a:rPr lang="en-US" altLang="zh-CN" sz="3600" dirty="0"/>
              <a:t>4% - 8% signaling messages</a:t>
            </a:r>
          </a:p>
          <a:p>
            <a:pPr marL="0" indent="0" algn="ctr">
              <a:lnSpc>
                <a:spcPct val="80000"/>
              </a:lnSpc>
              <a:spcBef>
                <a:spcPts val="1500"/>
              </a:spcBef>
              <a:buNone/>
            </a:pPr>
            <a:r>
              <a:rPr lang="en-US" altLang="zh-CN" sz="3600" dirty="0"/>
              <a:t>0.1% downlink throughput</a:t>
            </a:r>
          </a:p>
          <a:p>
            <a:pPr marL="0" indent="0" algn="ctr">
              <a:lnSpc>
                <a:spcPct val="80000"/>
              </a:lnSpc>
              <a:spcBef>
                <a:spcPts val="1500"/>
              </a:spcBef>
              <a:buNone/>
            </a:pPr>
            <a:r>
              <a:rPr lang="en-US" altLang="zh-CN" sz="3600" dirty="0"/>
              <a:t>2.3% extra uplink grants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68083" y="2952722"/>
            <a:ext cx="5042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Negligible overhead!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446521" y="4391537"/>
            <a:ext cx="8920717" cy="1179132"/>
          </a:xfrm>
          <a:prstGeom prst="wedgeRoundRectCallout">
            <a:avLst>
              <a:gd name="adj1" fmla="val 35582"/>
              <a:gd name="adj2" fmla="val 42861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3600" dirty="0">
                <a:solidFill>
                  <a:schemeClr val="bg1"/>
                </a:solidFill>
              </a:rPr>
              <a:t>LTE-VR leverages phone-side information to reduce the overhead as much as possible</a:t>
            </a:r>
          </a:p>
        </p:txBody>
      </p:sp>
    </p:spTree>
    <p:extLst>
      <p:ext uri="{BB962C8B-B14F-4D97-AF65-F5344CB8AC3E}">
        <p14:creationId xmlns:p14="http://schemas.microsoft.com/office/powerpoint/2010/main" val="414290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LTE-VR be Used in 5G?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A31F4-5C12-4BD7-AB34-05F3A6EC32E4}"/>
              </a:ext>
            </a:extLst>
          </p:cNvPr>
          <p:cNvSpPr/>
          <p:nvPr/>
        </p:nvSpPr>
        <p:spPr>
          <a:xfrm>
            <a:off x="5447905" y="1491572"/>
            <a:ext cx="12961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</a:rPr>
              <a:t>Yes</a:t>
            </a:r>
            <a:r>
              <a:rPr lang="en-US" sz="4400" b="1" dirty="0">
                <a:solidFill>
                  <a:srgbClr val="00B050"/>
                </a:solidFill>
              </a:rPr>
              <a:t>!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23EFCD-7B76-451F-9AFA-DE909A27E20F}"/>
              </a:ext>
            </a:extLst>
          </p:cNvPr>
          <p:cNvSpPr txBox="1">
            <a:spLocks/>
          </p:cNvSpPr>
          <p:nvPr/>
        </p:nvSpPr>
        <p:spPr>
          <a:xfrm>
            <a:off x="838199" y="2414901"/>
            <a:ext cx="10878880" cy="3630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Complimentary to existing 5G radio </a:t>
            </a:r>
            <a:r>
              <a:rPr lang="en-US" altLang="zh-CN" dirty="0"/>
              <a:t>technologies</a:t>
            </a:r>
            <a:r>
              <a:rPr lang="en-US" dirty="0"/>
              <a:t>*</a:t>
            </a:r>
          </a:p>
          <a:p>
            <a:pPr lvl="1"/>
            <a:r>
              <a:rPr lang="en-US" dirty="0"/>
              <a:t>Up to </a:t>
            </a:r>
            <a:r>
              <a:rPr lang="en-US" b="1" dirty="0"/>
              <a:t>31x improvement</a:t>
            </a:r>
            <a:r>
              <a:rPr lang="en-US" dirty="0"/>
              <a:t> on latency outliers</a:t>
            </a:r>
          </a:p>
          <a:p>
            <a:r>
              <a:rPr lang="en-US" dirty="0"/>
              <a:t>Provides insights on 5G signaling design</a:t>
            </a:r>
          </a:p>
          <a:p>
            <a:pPr lvl="1"/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5G</a:t>
            </a:r>
            <a:r>
              <a:rPr lang="zh-CN" altLang="en-US" dirty="0"/>
              <a:t> </a:t>
            </a:r>
            <a:r>
              <a:rPr lang="en-US" altLang="zh-CN" dirty="0"/>
              <a:t>signaling</a:t>
            </a:r>
            <a:r>
              <a:rPr lang="zh-CN" altLang="en-US" dirty="0"/>
              <a:t> </a:t>
            </a:r>
            <a:r>
              <a:rPr lang="en-US" altLang="zh-CN" dirty="0"/>
              <a:t>designs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far</a:t>
            </a:r>
            <a:r>
              <a:rPr lang="zh-CN" altLang="en-US" dirty="0"/>
              <a:t> </a:t>
            </a:r>
            <a:r>
              <a:rPr lang="en-US" altLang="zh-CN" dirty="0"/>
              <a:t>inherits</a:t>
            </a:r>
            <a:r>
              <a:rPr lang="zh-CN" altLang="en-US" dirty="0"/>
              <a:t> </a:t>
            </a:r>
            <a:r>
              <a:rPr lang="en-US" altLang="zh-CN" dirty="0"/>
              <a:t>4G</a:t>
            </a:r>
            <a:r>
              <a:rPr lang="zh-CN" altLang="en-US" dirty="0"/>
              <a:t> </a:t>
            </a:r>
            <a:r>
              <a:rPr lang="en-US" altLang="zh-CN" dirty="0"/>
              <a:t>counterparts</a:t>
            </a:r>
            <a:endParaRPr lang="en-US" dirty="0"/>
          </a:p>
          <a:p>
            <a:r>
              <a:rPr lang="en-US" dirty="0"/>
              <a:t>Applicable to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latency-sensitive</a:t>
            </a:r>
            <a:r>
              <a:rPr lang="zh-CN" altLang="en-US" dirty="0"/>
              <a:t> </a:t>
            </a:r>
            <a:r>
              <a:rPr lang="en-US" altLang="zh-CN" dirty="0"/>
              <a:t>apps</a:t>
            </a:r>
            <a:endParaRPr lang="en-US" dirty="0"/>
          </a:p>
          <a:p>
            <a:pPr lvl="1"/>
            <a:r>
              <a:rPr lang="en-US" altLang="zh-CN" dirty="0"/>
              <a:t>Augmented</a:t>
            </a:r>
            <a:r>
              <a:rPr lang="zh-CN" altLang="en-US" dirty="0"/>
              <a:t> </a:t>
            </a:r>
            <a:r>
              <a:rPr lang="en-US" altLang="zh-CN" dirty="0"/>
              <a:t>reality</a:t>
            </a:r>
            <a:r>
              <a:rPr lang="en-US" dirty="0"/>
              <a:t>, </a:t>
            </a:r>
            <a:r>
              <a:rPr lang="en-US" altLang="zh-CN" dirty="0"/>
              <a:t>autonomous</a:t>
            </a:r>
            <a:r>
              <a:rPr lang="zh-CN" altLang="en-US" dirty="0"/>
              <a:t> </a:t>
            </a:r>
            <a:r>
              <a:rPr lang="en-US" altLang="zh-CN" dirty="0"/>
              <a:t>driving,</a:t>
            </a:r>
            <a:r>
              <a:rPr lang="zh-CN" altLang="en-US" dirty="0"/>
              <a:t> </a:t>
            </a:r>
            <a:r>
              <a:rPr lang="en-US" altLang="zh-CN" dirty="0"/>
              <a:t>gaming,</a:t>
            </a:r>
            <a:r>
              <a:rPr lang="zh-CN" altLang="en-US" dirty="0"/>
              <a:t> </a:t>
            </a:r>
            <a:r>
              <a:rPr lang="en-US" dirty="0"/>
              <a:t>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199" y="6045627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*1000x bandwidth, 0.2ms time slot</a:t>
            </a:r>
          </a:p>
        </p:txBody>
      </p:sp>
    </p:spTree>
    <p:extLst>
      <p:ext uri="{BB962C8B-B14F-4D97-AF65-F5344CB8AC3E}">
        <p14:creationId xmlns:p14="http://schemas.microsoft.com/office/powerpoint/2010/main" val="205033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018"/>
            <a:ext cx="10927080" cy="4351338"/>
          </a:xfrm>
        </p:spPr>
        <p:txBody>
          <a:bodyPr>
            <a:normAutofit/>
          </a:bodyPr>
          <a:lstStyle/>
          <a:p>
            <a:r>
              <a:rPr lang="en-US" dirty="0"/>
              <a:t>LTE is promising for mobile VR, but not perfect</a:t>
            </a:r>
          </a:p>
          <a:p>
            <a:pPr lvl="1"/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bandwidth</a:t>
            </a:r>
            <a:r>
              <a:rPr lang="zh-CN" altLang="en-US" dirty="0"/>
              <a:t> ≠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endParaRPr lang="en-US" dirty="0"/>
          </a:p>
          <a:p>
            <a:pPr lvl="1"/>
            <a:r>
              <a:rPr lang="en-US" dirty="0"/>
              <a:t>This work: Demystify 5 misunderstandings</a:t>
            </a:r>
          </a:p>
          <a:p>
            <a:pPr lvl="8"/>
            <a:endParaRPr lang="en-US" dirty="0"/>
          </a:p>
          <a:p>
            <a:r>
              <a:rPr lang="en-US" b="1" dirty="0"/>
              <a:t>LTE-VR</a:t>
            </a:r>
            <a:r>
              <a:rPr lang="en-US" dirty="0"/>
              <a:t>: An in-device LTE booster for mobile VR</a:t>
            </a:r>
          </a:p>
          <a:p>
            <a:pPr lvl="1"/>
            <a:r>
              <a:rPr lang="en-US" dirty="0"/>
              <a:t>Only the device has the info for VR latency reduction</a:t>
            </a:r>
          </a:p>
          <a:p>
            <a:pPr lvl="7"/>
            <a:endParaRPr lang="en-US" dirty="0"/>
          </a:p>
          <a:p>
            <a:r>
              <a:rPr lang="en-US" dirty="0"/>
              <a:t>Still a long voyage toward ultra-low latency 5G</a:t>
            </a:r>
          </a:p>
        </p:txBody>
      </p:sp>
    </p:spTree>
    <p:extLst>
      <p:ext uri="{BB962C8B-B14F-4D97-AF65-F5344CB8AC3E}">
        <p14:creationId xmlns:p14="http://schemas.microsoft.com/office/powerpoint/2010/main" val="371526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957137"/>
            <a:ext cx="10414000" cy="3705726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sz="4400" dirty="0"/>
            </a:br>
            <a:r>
              <a:rPr lang="en-US" sz="4400" dirty="0"/>
              <a:t>For code and dataset:</a:t>
            </a:r>
            <a:br>
              <a:rPr lang="en-US" sz="4400" dirty="0"/>
            </a:br>
            <a:r>
              <a:rPr lang="en-US" altLang="zh-CN" sz="4400" dirty="0"/>
              <a:t>http://</a:t>
            </a:r>
            <a:r>
              <a:rPr lang="en-US" sz="4400" dirty="0" err="1"/>
              <a:t>metro.cs.ucla.edu</a:t>
            </a:r>
            <a:r>
              <a:rPr lang="en-US" sz="4400" dirty="0"/>
              <a:t>/mobileVR.html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B0CA3-1D08-4E62-AB3F-83BA3ED86E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140107"/>
            <a:ext cx="1530285" cy="15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687"/>
            <a:ext cx="10515600" cy="1325563"/>
          </a:xfrm>
        </p:spPr>
        <p:txBody>
          <a:bodyPr/>
          <a:lstStyle/>
          <a:p>
            <a:r>
              <a:rPr lang="en-US" altLang="zh-CN" dirty="0"/>
              <a:t>Users’</a:t>
            </a:r>
            <a:r>
              <a:rPr lang="zh-CN" altLang="en-US" dirty="0"/>
              <a:t> </a:t>
            </a:r>
            <a:r>
              <a:rPr lang="en-US" altLang="zh-CN" dirty="0"/>
              <a:t>Demand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Mobile</a:t>
            </a:r>
            <a:r>
              <a:rPr lang="zh-CN" altLang="en-US" dirty="0"/>
              <a:t> </a:t>
            </a:r>
            <a:r>
              <a:rPr lang="en-US" altLang="zh-CN" dirty="0"/>
              <a:t>VR</a:t>
            </a:r>
            <a:endParaRPr lang="en-US" dirty="0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3429" y="3564080"/>
            <a:ext cx="1479880" cy="115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virtual reality icon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984" y="4222832"/>
            <a:ext cx="1295627" cy="12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73" y="5145933"/>
            <a:ext cx="1148652" cy="11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17330" y="5410509"/>
            <a:ext cx="370934" cy="2820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4" descr="Related image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73" y="1773795"/>
            <a:ext cx="1148652" cy="11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icon video frame">
            <a:extLst>
              <a:ext uri="{FF2B5EF4-FFF2-40B4-BE49-F238E27FC236}">
                <a16:creationId xmlns:a16="http://schemas.microsoft.com/office/drawing/2014/main" id="{E6096411-170B-42B3-AC21-645DDCA4C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559" y="4784118"/>
            <a:ext cx="981620" cy="52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275359" y="2065941"/>
            <a:ext cx="5352039" cy="1790285"/>
          </a:xfrm>
          <a:ln w="50800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altLang="zh-CN" sz="3600" b="1" dirty="0"/>
              <a:t>Anywhere, anytime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US" altLang="zh-CN" sz="3600" dirty="0"/>
              <a:t>(outdoor/indoor, static/mobile)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US" altLang="zh-CN" sz="3600" b="1" dirty="0"/>
              <a:t>High fidelity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US" altLang="zh-CN" sz="3600" dirty="0"/>
              <a:t>(</a:t>
            </a:r>
            <a:r>
              <a:rPr lang="zh-CN" altLang="en-US" sz="3600" dirty="0"/>
              <a:t>≥</a:t>
            </a:r>
            <a:r>
              <a:rPr lang="en-US" altLang="zh-CN" sz="3600" dirty="0"/>
              <a:t>1080p,</a:t>
            </a:r>
            <a:r>
              <a:rPr lang="zh-CN" altLang="en-US" sz="3600" dirty="0"/>
              <a:t> ≥</a:t>
            </a:r>
            <a:r>
              <a:rPr lang="en-US" altLang="zh-CN" sz="3600" dirty="0"/>
              <a:t>60FPS,</a:t>
            </a:r>
            <a:r>
              <a:rPr lang="zh-CN" altLang="en-US" sz="3600" dirty="0"/>
              <a:t> </a:t>
            </a:r>
            <a:r>
              <a:rPr lang="en-US" altLang="zh-CN" sz="3600" dirty="0"/>
              <a:t>low</a:t>
            </a:r>
            <a:r>
              <a:rPr lang="zh-CN" altLang="en-US" sz="3600" dirty="0"/>
              <a:t> </a:t>
            </a:r>
            <a:r>
              <a:rPr lang="en-US" altLang="zh-CN" sz="3600" dirty="0"/>
              <a:t>latency)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307292" y="5614957"/>
            <a:ext cx="2737314" cy="928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accent5"/>
                </a:solidFill>
              </a:rPr>
              <a:t>1.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r>
              <a:rPr lang="en-US" altLang="zh-CN" sz="2800" dirty="0">
                <a:solidFill>
                  <a:schemeClr val="accent5"/>
                </a:solidFill>
              </a:rPr>
              <a:t>User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r>
              <a:rPr lang="en-US" altLang="zh-CN" sz="2800" dirty="0">
                <a:solidFill>
                  <a:schemeClr val="accent5"/>
                </a:solidFill>
              </a:rPr>
              <a:t>Pose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zh-CN" sz="2800" dirty="0">
                <a:solidFill>
                  <a:schemeClr val="accent5"/>
                </a:solidFill>
              </a:rPr>
              <a:t>(</a:t>
            </a:r>
            <a:r>
              <a:rPr lang="en-US" altLang="zh-CN" sz="2800" dirty="0">
                <a:solidFill>
                  <a:schemeClr val="accent5"/>
                </a:solidFill>
              </a:rPr>
              <a:t>from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r>
              <a:rPr lang="en-US" altLang="zh-CN" sz="2800" dirty="0">
                <a:solidFill>
                  <a:schemeClr val="accent5"/>
                </a:solidFill>
              </a:rPr>
              <a:t>sensors)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9425842" y="2754440"/>
            <a:ext cx="1927958" cy="87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zh-CN" sz="2800" dirty="0">
                <a:solidFill>
                  <a:schemeClr val="accent5"/>
                </a:solidFill>
              </a:rPr>
              <a:t>2</a:t>
            </a:r>
            <a:r>
              <a:rPr lang="en-US" altLang="zh-CN" sz="2800" dirty="0">
                <a:solidFill>
                  <a:schemeClr val="accent5"/>
                </a:solidFill>
              </a:rPr>
              <a:t>.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r>
              <a:rPr lang="en-US" altLang="zh-CN" sz="2800" dirty="0">
                <a:solidFill>
                  <a:schemeClr val="accent5"/>
                </a:solidFill>
              </a:rPr>
              <a:t>Graphical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accent5"/>
                </a:solidFill>
              </a:rPr>
              <a:t>Processing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endParaRPr lang="en-US" altLang="zh-CN" sz="2800" dirty="0">
              <a:solidFill>
                <a:schemeClr val="accent5"/>
              </a:solidFill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8719450" y="5585781"/>
            <a:ext cx="1927958" cy="1017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zh-CN" sz="2800" dirty="0">
                <a:solidFill>
                  <a:schemeClr val="accent5"/>
                </a:solidFill>
              </a:rPr>
              <a:t>3</a:t>
            </a:r>
            <a:r>
              <a:rPr lang="en-US" altLang="zh-CN" sz="2800" dirty="0">
                <a:solidFill>
                  <a:schemeClr val="accent5"/>
                </a:solidFill>
              </a:rPr>
              <a:t>.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r>
              <a:rPr lang="en-US" altLang="zh-CN" sz="2800" dirty="0">
                <a:solidFill>
                  <a:schemeClr val="accent5"/>
                </a:solidFill>
              </a:rPr>
              <a:t>Frame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accent5"/>
                </a:solidFill>
              </a:rPr>
              <a:t>Transfer</a:t>
            </a: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5575083" y="3904475"/>
            <a:ext cx="1927958" cy="512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accent5"/>
                </a:solidFill>
              </a:rPr>
              <a:t>4.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r>
              <a:rPr lang="en-US" altLang="zh-CN" sz="2800" dirty="0">
                <a:solidFill>
                  <a:schemeClr val="accent5"/>
                </a:solidFill>
              </a:rPr>
              <a:t>Display</a:t>
            </a: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211ED19D-15ED-43AF-92C0-DCAF2F92A2B2}"/>
              </a:ext>
            </a:extLst>
          </p:cNvPr>
          <p:cNvSpPr/>
          <p:nvPr/>
        </p:nvSpPr>
        <p:spPr>
          <a:xfrm>
            <a:off x="793319" y="4638397"/>
            <a:ext cx="4114799" cy="150706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Edge-based Scheme over </a:t>
            </a:r>
            <a:r>
              <a:rPr lang="en-US" altLang="zh-CN" sz="32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M</a:t>
            </a:r>
            <a:r>
              <a:rPr lang="en-US" sz="32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obile Networks</a:t>
            </a:r>
          </a:p>
        </p:txBody>
      </p:sp>
    </p:spTree>
    <p:extLst>
      <p:ext uri="{BB962C8B-B14F-4D97-AF65-F5344CB8AC3E}">
        <p14:creationId xmlns:p14="http://schemas.microsoft.com/office/powerpoint/2010/main" val="19985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6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9" dur="4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42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14597 0.04375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97 0.04375 L 0.31237 -0.09653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16744 0.11713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45 0.10579 L -0.3138 -0.15231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-1291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81 -0.15231 L -0.31367 -0.03287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9" grpId="0" uiExpand="1" build="p" animBg="1"/>
      <p:bldP spid="11" grpId="0"/>
      <p:bldP spid="13" grpId="0"/>
      <p:bldP spid="14" grpId="0"/>
      <p:bldP spid="15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C25D7CC-62A7-4753-B166-314A6C09691A}"/>
              </a:ext>
            </a:extLst>
          </p:cNvPr>
          <p:cNvSpPr/>
          <p:nvPr/>
        </p:nvSpPr>
        <p:spPr>
          <a:xfrm>
            <a:off x="7882942" y="1572626"/>
            <a:ext cx="3565346" cy="48292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687"/>
            <a:ext cx="10515600" cy="1325563"/>
          </a:xfrm>
        </p:spPr>
        <p:txBody>
          <a:bodyPr/>
          <a:lstStyle/>
          <a:p>
            <a:r>
              <a:rPr lang="en-US" altLang="zh-CN" dirty="0"/>
              <a:t>Mobile</a:t>
            </a:r>
            <a:r>
              <a:rPr lang="zh-CN" altLang="en-US" dirty="0"/>
              <a:t> </a:t>
            </a:r>
            <a:r>
              <a:rPr lang="en-US" altLang="zh-CN" dirty="0"/>
              <a:t>VR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LTE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endParaRPr lang="en-US" dirty="0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3429" y="3564080"/>
            <a:ext cx="1479880" cy="115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virtual reality icon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984" y="4222832"/>
            <a:ext cx="1295627" cy="12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73" y="5145933"/>
            <a:ext cx="1148652" cy="11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Related image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73" y="1773795"/>
            <a:ext cx="1148652" cy="11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0" y="1828054"/>
            <a:ext cx="5520219" cy="2382863"/>
          </a:xfrm>
          <a:ln w="50800">
            <a:noFill/>
          </a:ln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200" b="1" dirty="0"/>
              <a:t>4G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LTE</a:t>
            </a:r>
            <a:r>
              <a:rPr lang="en-US" altLang="zh-CN" sz="3200" dirty="0"/>
              <a:t>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200" dirty="0"/>
              <a:t>The largest</a:t>
            </a:r>
            <a:r>
              <a:rPr lang="zh-CN" altLang="en-US" sz="3200" dirty="0"/>
              <a:t> </a:t>
            </a:r>
            <a:r>
              <a:rPr lang="en-US" altLang="zh-CN" sz="3200" dirty="0"/>
              <a:t>mobile network infrastructure for “anywhere, anytime” Internet</a:t>
            </a:r>
            <a:r>
              <a:rPr lang="zh-CN" altLang="en-US" sz="3200" dirty="0"/>
              <a:t> </a:t>
            </a:r>
            <a:r>
              <a:rPr lang="en-US" altLang="zh-CN" sz="3200" dirty="0"/>
              <a:t>services 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9425842" y="2754440"/>
            <a:ext cx="1927958" cy="87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zh-CN" sz="2800" dirty="0">
                <a:solidFill>
                  <a:schemeClr val="accent5"/>
                </a:solidFill>
              </a:rPr>
              <a:t>2</a:t>
            </a:r>
            <a:r>
              <a:rPr lang="en-US" altLang="zh-CN" sz="2800" dirty="0">
                <a:solidFill>
                  <a:schemeClr val="accent5"/>
                </a:solidFill>
              </a:rPr>
              <a:t>.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r>
              <a:rPr lang="en-US" altLang="zh-CN" sz="2800" dirty="0">
                <a:solidFill>
                  <a:schemeClr val="accent5"/>
                </a:solidFill>
              </a:rPr>
              <a:t>Graphical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accent5"/>
                </a:solidFill>
              </a:rPr>
              <a:t>Processing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endParaRPr lang="en-US" altLang="zh-CN" sz="2800" dirty="0">
              <a:solidFill>
                <a:schemeClr val="accent5"/>
              </a:solidFill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8719450" y="5585781"/>
            <a:ext cx="1927958" cy="1017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zh-CN" sz="2800" dirty="0">
                <a:solidFill>
                  <a:schemeClr val="accent5"/>
                </a:solidFill>
              </a:rPr>
              <a:t>3</a:t>
            </a:r>
            <a:r>
              <a:rPr lang="en-US" altLang="zh-CN" sz="2800" dirty="0">
                <a:solidFill>
                  <a:schemeClr val="accent5"/>
                </a:solidFill>
              </a:rPr>
              <a:t>.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r>
              <a:rPr lang="en-US" altLang="zh-CN" sz="2800" dirty="0">
                <a:solidFill>
                  <a:schemeClr val="accent5"/>
                </a:solidFill>
              </a:rPr>
              <a:t>Frame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accent5"/>
                </a:solidFill>
              </a:rPr>
              <a:t>Transfer</a:t>
            </a: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5575083" y="3904475"/>
            <a:ext cx="1927958" cy="512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accent5"/>
                </a:solidFill>
              </a:rPr>
              <a:t>4.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r>
              <a:rPr lang="en-US" altLang="zh-CN" sz="2800" dirty="0">
                <a:solidFill>
                  <a:schemeClr val="accent5"/>
                </a:solidFill>
              </a:rPr>
              <a:t>Display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912C6D-EE18-4BD5-B04D-984C9F0D4B9B}"/>
              </a:ext>
            </a:extLst>
          </p:cNvPr>
          <p:cNvSpPr/>
          <p:nvPr/>
        </p:nvSpPr>
        <p:spPr>
          <a:xfrm>
            <a:off x="9916293" y="1839969"/>
            <a:ext cx="1014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/>
              <a:t>LTE</a:t>
            </a:r>
            <a:endParaRPr lang="en-US" sz="4800" dirty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4F5C750D-2C95-497D-A0E7-6D918F932DB3}"/>
              </a:ext>
            </a:extLst>
          </p:cNvPr>
          <p:cNvSpPr txBox="1">
            <a:spLocks/>
          </p:cNvSpPr>
          <p:nvPr/>
        </p:nvSpPr>
        <p:spPr>
          <a:xfrm>
            <a:off x="5307292" y="5614957"/>
            <a:ext cx="2737314" cy="928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accent5"/>
                </a:solidFill>
              </a:rPr>
              <a:t>1.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r>
              <a:rPr lang="en-US" altLang="zh-CN" sz="2800" dirty="0">
                <a:solidFill>
                  <a:schemeClr val="accent5"/>
                </a:solidFill>
              </a:rPr>
              <a:t>User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r>
              <a:rPr lang="en-US" altLang="zh-CN" sz="2800" dirty="0">
                <a:solidFill>
                  <a:schemeClr val="accent5"/>
                </a:solidFill>
              </a:rPr>
              <a:t>Pose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zh-CN" sz="2800" dirty="0">
                <a:solidFill>
                  <a:schemeClr val="accent5"/>
                </a:solidFill>
              </a:rPr>
              <a:t>(</a:t>
            </a:r>
            <a:r>
              <a:rPr lang="en-US" altLang="zh-CN" sz="2800" dirty="0">
                <a:solidFill>
                  <a:schemeClr val="accent5"/>
                </a:solidFill>
              </a:rPr>
              <a:t>from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r>
              <a:rPr lang="en-US" altLang="zh-CN" sz="2800" dirty="0">
                <a:solidFill>
                  <a:schemeClr val="accent5"/>
                </a:solidFill>
              </a:rPr>
              <a:t>sensors)</a:t>
            </a:r>
          </a:p>
        </p:txBody>
      </p:sp>
      <p:pic>
        <p:nvPicPr>
          <p:cNvPr id="20" name="Picture 2" descr="Image result for icon video frame">
            <a:extLst>
              <a:ext uri="{FF2B5EF4-FFF2-40B4-BE49-F238E27FC236}">
                <a16:creationId xmlns:a16="http://schemas.microsoft.com/office/drawing/2014/main" id="{3A758DD5-538B-415D-AF76-B35F48353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88" y="4554723"/>
            <a:ext cx="981620" cy="52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1A8FD219-CF7F-4F4B-B2C6-605BE6D59635}"/>
              </a:ext>
            </a:extLst>
          </p:cNvPr>
          <p:cNvSpPr/>
          <p:nvPr/>
        </p:nvSpPr>
        <p:spPr>
          <a:xfrm>
            <a:off x="793319" y="4638397"/>
            <a:ext cx="4114799" cy="150706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Edge-based Scheme over </a:t>
            </a:r>
            <a:r>
              <a:rPr lang="en-US" altLang="zh-CN" sz="32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M</a:t>
            </a:r>
            <a:r>
              <a:rPr lang="en-US" sz="3200" dirty="0">
                <a:solidFill>
                  <a:srgbClr val="FFFF00"/>
                </a:solidFill>
                <a:ea typeface="Helvetica Neue" charset="0"/>
                <a:cs typeface="Helvetica Neue" charset="0"/>
              </a:rPr>
              <a:t>obile Networks</a:t>
            </a:r>
          </a:p>
        </p:txBody>
      </p:sp>
    </p:spTree>
    <p:extLst>
      <p:ext uri="{BB962C8B-B14F-4D97-AF65-F5344CB8AC3E}">
        <p14:creationId xmlns:p14="http://schemas.microsoft.com/office/powerpoint/2010/main" val="84561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27B39F-3A67-47DC-B577-3DDDF3587419}"/>
              </a:ext>
            </a:extLst>
          </p:cNvPr>
          <p:cNvSpPr/>
          <p:nvPr/>
        </p:nvSpPr>
        <p:spPr>
          <a:xfrm>
            <a:off x="5754285" y="1575565"/>
            <a:ext cx="4539563" cy="48292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001D2D-DCEA-43C7-95A4-8407F36B026C}"/>
              </a:ext>
            </a:extLst>
          </p:cNvPr>
          <p:cNvSpPr/>
          <p:nvPr/>
        </p:nvSpPr>
        <p:spPr>
          <a:xfrm>
            <a:off x="8015807" y="1575565"/>
            <a:ext cx="2278042" cy="48292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ECDE6-CCF3-475A-BCB0-1DE70B50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LTE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Works</a:t>
            </a:r>
            <a:endParaRPr lang="en-US" dirty="0"/>
          </a:p>
        </p:txBody>
      </p:sp>
      <p:pic>
        <p:nvPicPr>
          <p:cNvPr id="5" name="Picture 8" descr="Related image">
            <a:extLst>
              <a:ext uri="{FF2B5EF4-FFF2-40B4-BE49-F238E27FC236}">
                <a16:creationId xmlns:a16="http://schemas.microsoft.com/office/drawing/2014/main" id="{4F0CC4FC-181A-4BCE-AEC0-BAD73DF67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40811" y="3582178"/>
            <a:ext cx="1479880" cy="1153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result for virtual reality icon">
            <a:extLst>
              <a:ext uri="{FF2B5EF4-FFF2-40B4-BE49-F238E27FC236}">
                <a16:creationId xmlns:a16="http://schemas.microsoft.com/office/drawing/2014/main" id="{739EDA88-A71D-46EF-AB7D-DC2BE92A8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04" y="3552386"/>
            <a:ext cx="1295627" cy="1295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Related image">
            <a:extLst>
              <a:ext uri="{FF2B5EF4-FFF2-40B4-BE49-F238E27FC236}">
                <a16:creationId xmlns:a16="http://schemas.microsoft.com/office/drawing/2014/main" id="{BA2A13A6-FCD5-4047-8E88-13572CB8B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89" y="5148872"/>
            <a:ext cx="1148652" cy="1148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Related image">
            <a:extLst>
              <a:ext uri="{FF2B5EF4-FFF2-40B4-BE49-F238E27FC236}">
                <a16:creationId xmlns:a16="http://schemas.microsoft.com/office/drawing/2014/main" id="{27146F3F-034B-4E9C-BB27-82F4C29A7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53" y="2273053"/>
            <a:ext cx="1148652" cy="1148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BC6286-8F20-4370-A527-10A1CC1E84F6}"/>
              </a:ext>
            </a:extLst>
          </p:cNvPr>
          <p:cNvSpPr txBox="1">
            <a:spLocks/>
          </p:cNvSpPr>
          <p:nvPr/>
        </p:nvSpPr>
        <p:spPr>
          <a:xfrm>
            <a:off x="8285932" y="2730275"/>
            <a:ext cx="1927958" cy="87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zh-CN" sz="2800" dirty="0">
                <a:solidFill>
                  <a:schemeClr val="accent5"/>
                </a:solidFill>
              </a:rPr>
              <a:t>2</a:t>
            </a:r>
            <a:r>
              <a:rPr lang="en-US" altLang="zh-CN" sz="2800" dirty="0">
                <a:solidFill>
                  <a:schemeClr val="accent5"/>
                </a:solidFill>
              </a:rPr>
              <a:t>.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r>
              <a:rPr lang="en-US" altLang="zh-CN" sz="2800" dirty="0">
                <a:solidFill>
                  <a:schemeClr val="accent5"/>
                </a:solidFill>
              </a:rPr>
              <a:t>Graphical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accent5"/>
                </a:solidFill>
              </a:rPr>
              <a:t>Processing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endParaRPr lang="en-US" altLang="zh-CN" sz="2800" dirty="0">
              <a:solidFill>
                <a:schemeClr val="accent5"/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87B1669-EE88-47C3-BA73-F10E61195160}"/>
              </a:ext>
            </a:extLst>
          </p:cNvPr>
          <p:cNvSpPr txBox="1">
            <a:spLocks/>
          </p:cNvSpPr>
          <p:nvPr/>
        </p:nvSpPr>
        <p:spPr>
          <a:xfrm>
            <a:off x="7123947" y="5154349"/>
            <a:ext cx="1927958" cy="1017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zh-CN" sz="2800" dirty="0">
                <a:solidFill>
                  <a:schemeClr val="accent5"/>
                </a:solidFill>
              </a:rPr>
              <a:t>3</a:t>
            </a:r>
            <a:r>
              <a:rPr lang="en-US" altLang="zh-CN" sz="2800" dirty="0">
                <a:solidFill>
                  <a:schemeClr val="accent5"/>
                </a:solidFill>
              </a:rPr>
              <a:t>.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r>
              <a:rPr lang="en-US" altLang="zh-CN" sz="2800" dirty="0">
                <a:solidFill>
                  <a:schemeClr val="accent5"/>
                </a:solidFill>
              </a:rPr>
              <a:t>Frame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accent5"/>
                </a:solidFill>
              </a:rPr>
              <a:t>Transfer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FCD9AAC-640E-4B04-B999-3F2C37BD1912}"/>
              </a:ext>
            </a:extLst>
          </p:cNvPr>
          <p:cNvSpPr txBox="1">
            <a:spLocks/>
          </p:cNvSpPr>
          <p:nvPr/>
        </p:nvSpPr>
        <p:spPr>
          <a:xfrm>
            <a:off x="2564363" y="3201037"/>
            <a:ext cx="1927958" cy="512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accent5"/>
                </a:solidFill>
              </a:rPr>
              <a:t>4.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r>
              <a:rPr lang="en-US" altLang="zh-CN" sz="2800" dirty="0">
                <a:solidFill>
                  <a:schemeClr val="accent5"/>
                </a:solidFill>
              </a:rPr>
              <a:t>Display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2BC3E0-101A-4BBD-89C9-AF353B821FED}"/>
              </a:ext>
            </a:extLst>
          </p:cNvPr>
          <p:cNvSpPr/>
          <p:nvPr/>
        </p:nvSpPr>
        <p:spPr>
          <a:xfrm>
            <a:off x="8303947" y="1592522"/>
            <a:ext cx="1701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/>
              <a:t>Core</a:t>
            </a:r>
            <a:endParaRPr lang="en-US" sz="4800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248AD2F-095A-430C-9459-B72A558085A3}"/>
              </a:ext>
            </a:extLst>
          </p:cNvPr>
          <p:cNvSpPr txBox="1">
            <a:spLocks/>
          </p:cNvSpPr>
          <p:nvPr/>
        </p:nvSpPr>
        <p:spPr>
          <a:xfrm>
            <a:off x="3141608" y="5617896"/>
            <a:ext cx="2737314" cy="928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accent5"/>
                </a:solidFill>
              </a:rPr>
              <a:t>1.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r>
              <a:rPr lang="en-US" altLang="zh-CN" sz="2800" dirty="0">
                <a:solidFill>
                  <a:schemeClr val="accent5"/>
                </a:solidFill>
              </a:rPr>
              <a:t>User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r>
              <a:rPr lang="en-US" altLang="zh-CN" sz="2800" dirty="0">
                <a:solidFill>
                  <a:schemeClr val="accent5"/>
                </a:solidFill>
              </a:rPr>
              <a:t>Pose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zh-CN" sz="2800" dirty="0">
                <a:solidFill>
                  <a:schemeClr val="accent5"/>
                </a:solidFill>
              </a:rPr>
              <a:t>(</a:t>
            </a:r>
            <a:r>
              <a:rPr lang="en-US" altLang="zh-CN" sz="2800" dirty="0">
                <a:solidFill>
                  <a:schemeClr val="accent5"/>
                </a:solidFill>
              </a:rPr>
              <a:t>from</a:t>
            </a:r>
            <a:r>
              <a:rPr lang="zh-CN" altLang="en-US" sz="2800" dirty="0">
                <a:solidFill>
                  <a:schemeClr val="accent5"/>
                </a:solidFill>
              </a:rPr>
              <a:t> </a:t>
            </a:r>
            <a:r>
              <a:rPr lang="en-US" altLang="zh-CN" sz="2800" dirty="0">
                <a:solidFill>
                  <a:schemeClr val="accent5"/>
                </a:solidFill>
              </a:rPr>
              <a:t>sensors)</a:t>
            </a:r>
          </a:p>
        </p:txBody>
      </p:sp>
      <p:pic>
        <p:nvPicPr>
          <p:cNvPr id="19" name="Picture 18" descr="Image result for lightning strike png">
            <a:extLst>
              <a:ext uri="{FF2B5EF4-FFF2-40B4-BE49-F238E27FC236}">
                <a16:creationId xmlns:a16="http://schemas.microsoft.com/office/drawing/2014/main" id="{E61DE458-04BD-43EE-87FD-C1BD8D8DC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3878">
            <a:off x="4533251" y="4356042"/>
            <a:ext cx="947203" cy="1577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lightning strike png">
            <a:extLst>
              <a:ext uri="{FF2B5EF4-FFF2-40B4-BE49-F238E27FC236}">
                <a16:creationId xmlns:a16="http://schemas.microsoft.com/office/drawing/2014/main" id="{C0FB491F-754C-4AA2-AE72-5E8B81EDA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90384">
            <a:off x="4559844" y="2241814"/>
            <a:ext cx="947203" cy="1371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6529D55-7A6C-4849-9A2C-2598DD9EDC41}"/>
              </a:ext>
            </a:extLst>
          </p:cNvPr>
          <p:cNvSpPr/>
          <p:nvPr/>
        </p:nvSpPr>
        <p:spPr>
          <a:xfrm>
            <a:off x="6072013" y="1601829"/>
            <a:ext cx="1701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/>
              <a:t>Radio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9985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00507 -0.2324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CDE6-CCF3-475A-BCB0-1DE70B50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LTE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Works</a:t>
            </a:r>
            <a:endParaRPr lang="en-US" dirty="0"/>
          </a:p>
        </p:txBody>
      </p:sp>
      <p:sp>
        <p:nvSpPr>
          <p:cNvPr id="23" name="Rectangle: Rounded Corners 22">
            <a:extLst/>
          </p:cNvPr>
          <p:cNvSpPr/>
          <p:nvPr/>
        </p:nvSpPr>
        <p:spPr>
          <a:xfrm>
            <a:off x="2815008" y="3100671"/>
            <a:ext cx="8316582" cy="191886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prstClr val="white"/>
                </a:solidFill>
              </a:rPr>
              <a:t>           </a:t>
            </a:r>
            <a:r>
              <a:rPr lang="zh-Hans" altLang="en-US" sz="3200" dirty="0">
                <a:solidFill>
                  <a:prstClr val="white"/>
                </a:solidFill>
              </a:rPr>
              <a:t>  </a:t>
            </a:r>
            <a:r>
              <a:rPr lang="zh-CN" altLang="en-US" sz="3200" dirty="0">
                <a:solidFill>
                  <a:prstClr val="white"/>
                </a:solidFill>
              </a:rPr>
              <a:t>      </a:t>
            </a:r>
            <a:r>
              <a:rPr lang="en-US" altLang="zh-CN" sz="3200" dirty="0">
                <a:solidFill>
                  <a:prstClr val="white"/>
                </a:solidFill>
              </a:rPr>
              <a:t>Link Layer</a:t>
            </a:r>
          </a:p>
        </p:txBody>
      </p:sp>
      <p:sp>
        <p:nvSpPr>
          <p:cNvPr id="25" name="Rectangle: Rounded Corners 24">
            <a:extLst/>
          </p:cNvPr>
          <p:cNvSpPr/>
          <p:nvPr/>
        </p:nvSpPr>
        <p:spPr>
          <a:xfrm>
            <a:off x="2821206" y="5001352"/>
            <a:ext cx="8335924" cy="95477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prstClr val="white"/>
                </a:solidFill>
              </a:rPr>
              <a:t>        </a:t>
            </a:r>
            <a:r>
              <a:rPr lang="zh-CN" altLang="en-US" sz="3200" dirty="0">
                <a:solidFill>
                  <a:prstClr val="white"/>
                </a:solidFill>
              </a:rPr>
              <a:t>    </a:t>
            </a:r>
            <a:r>
              <a:rPr lang="zh-Hans" altLang="en-US" sz="3200" dirty="0">
                <a:solidFill>
                  <a:prstClr val="white"/>
                </a:solidFill>
              </a:rPr>
              <a:t> </a:t>
            </a:r>
            <a:r>
              <a:rPr lang="zh-CN" altLang="en-US" sz="3200" dirty="0">
                <a:solidFill>
                  <a:prstClr val="white"/>
                </a:solidFill>
              </a:rPr>
              <a:t>   </a:t>
            </a:r>
            <a:r>
              <a:rPr lang="en-US" altLang="zh-CN" sz="3200" dirty="0">
                <a:solidFill>
                  <a:prstClr val="white"/>
                </a:solidFill>
              </a:rPr>
              <a:t>Physical Layer</a:t>
            </a:r>
          </a:p>
        </p:txBody>
      </p:sp>
      <p:sp>
        <p:nvSpPr>
          <p:cNvPr id="26" name="Rectangle: Rounded Corners 25">
            <a:extLst/>
          </p:cNvPr>
          <p:cNvSpPr/>
          <p:nvPr/>
        </p:nvSpPr>
        <p:spPr>
          <a:xfrm>
            <a:off x="8452637" y="3091813"/>
            <a:ext cx="2704493" cy="19199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</a:rPr>
              <a:t>Control Signaling</a:t>
            </a:r>
          </a:p>
        </p:txBody>
      </p:sp>
      <p:sp>
        <p:nvSpPr>
          <p:cNvPr id="27" name="Rectangle: Rounded Corners 26">
            <a:extLst/>
          </p:cNvPr>
          <p:cNvSpPr/>
          <p:nvPr/>
        </p:nvSpPr>
        <p:spPr>
          <a:xfrm>
            <a:off x="8471984" y="5009737"/>
            <a:ext cx="2685146" cy="9547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</a:rPr>
              <a:t>Control Signaling</a:t>
            </a:r>
          </a:p>
        </p:txBody>
      </p:sp>
      <p:sp>
        <p:nvSpPr>
          <p:cNvPr id="9" name="Rectangle: Rounded Corners 8">
            <a:extLst/>
          </p:cNvPr>
          <p:cNvSpPr/>
          <p:nvPr/>
        </p:nvSpPr>
        <p:spPr>
          <a:xfrm>
            <a:off x="2801639" y="4038229"/>
            <a:ext cx="5653092" cy="95477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prstClr val="white"/>
                </a:solidFill>
              </a:rPr>
              <a:t>  </a:t>
            </a:r>
            <a:r>
              <a:rPr lang="en-US" altLang="zh-CN" sz="3200" dirty="0">
                <a:solidFill>
                  <a:prstClr val="white"/>
                </a:solidFill>
              </a:rPr>
              <a:t>Media Access Control</a:t>
            </a:r>
          </a:p>
        </p:txBody>
      </p:sp>
      <p:sp>
        <p:nvSpPr>
          <p:cNvPr id="10" name="Rectangle: Rounded Corners 9">
            <a:extLst/>
          </p:cNvPr>
          <p:cNvSpPr/>
          <p:nvPr/>
        </p:nvSpPr>
        <p:spPr>
          <a:xfrm>
            <a:off x="2799548" y="3090144"/>
            <a:ext cx="5653089" cy="94957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prstClr val="white"/>
                </a:solidFill>
              </a:rPr>
              <a:t> </a:t>
            </a:r>
            <a:r>
              <a:rPr lang="en-US" altLang="zh-CN" sz="3200" dirty="0">
                <a:solidFill>
                  <a:prstClr val="white"/>
                </a:solidFill>
              </a:rPr>
              <a:t>Radio Link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294" y="3736865"/>
            <a:ext cx="200990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3600" b="1" dirty="0"/>
              <a:t>Link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layer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2105561" y="3062360"/>
            <a:ext cx="66877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0" dirty="0"/>
              <a:t>{</a:t>
            </a:r>
            <a:endParaRPr lang="en-US" sz="12000" dirty="0"/>
          </a:p>
        </p:txBody>
      </p:sp>
      <p:sp>
        <p:nvSpPr>
          <p:cNvPr id="11" name="Rectangle: Rounded Corners 24">
            <a:extLst/>
          </p:cNvPr>
          <p:cNvSpPr/>
          <p:nvPr/>
        </p:nvSpPr>
        <p:spPr>
          <a:xfrm>
            <a:off x="2795666" y="2132151"/>
            <a:ext cx="8335924" cy="95477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</a:rPr>
              <a:t>Radio</a:t>
            </a:r>
            <a:r>
              <a:rPr lang="zh-CN" altLang="en-US" sz="3200" dirty="0">
                <a:solidFill>
                  <a:prstClr val="white"/>
                </a:solidFill>
              </a:rPr>
              <a:t> </a:t>
            </a:r>
            <a:r>
              <a:rPr lang="en-US" altLang="zh-CN" sz="3200" dirty="0">
                <a:solidFill>
                  <a:prstClr val="white"/>
                </a:solidFill>
              </a:rPr>
              <a:t>Resource</a:t>
            </a:r>
            <a:r>
              <a:rPr lang="zh-CN" altLang="en-US" sz="3200" dirty="0">
                <a:solidFill>
                  <a:prstClr val="white"/>
                </a:solidFill>
              </a:rPr>
              <a:t> </a:t>
            </a:r>
            <a:r>
              <a:rPr lang="en-US" altLang="zh-CN" sz="3200" dirty="0">
                <a:solidFill>
                  <a:prstClr val="white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00780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9" grpId="0" animBg="1"/>
      <p:bldP spid="10" grpId="0" animBg="1"/>
      <p:bldP spid="4" grpId="0"/>
      <p:bldP spid="5" grpId="0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68770-350A-E84D-891E-F2CA8ADE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LTE Support Mobile VR?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82582-90C0-214D-9AA4-9A52A95CA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91" y="1815018"/>
            <a:ext cx="1089401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Key Challenge: </a:t>
            </a:r>
            <a:r>
              <a:rPr lang="en-US" b="1" dirty="0"/>
              <a:t>Network Latency</a:t>
            </a:r>
          </a:p>
          <a:p>
            <a:pPr marL="0" indent="0" algn="ctr">
              <a:buNone/>
            </a:pPr>
            <a:r>
              <a:rPr lang="en-US" sz="2800" dirty="0"/>
              <a:t>For human tolerance: Should not exceed </a:t>
            </a:r>
            <a:r>
              <a:rPr lang="en-US" sz="2800" b="1" dirty="0"/>
              <a:t>25ms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talk</a:t>
            </a:r>
            <a:r>
              <a:rPr lang="en-US" dirty="0"/>
              <a:t>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Does 4G LTE have the potential to enable VR?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What are the roadblocks for mobile VR over LTE?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What are the possible solutions to the roadblocks?</a:t>
            </a:r>
          </a:p>
        </p:txBody>
      </p:sp>
    </p:spTree>
    <p:extLst>
      <p:ext uri="{BB962C8B-B14F-4D97-AF65-F5344CB8AC3E}">
        <p14:creationId xmlns:p14="http://schemas.microsoft.com/office/powerpoint/2010/main" val="86665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7AB4A-AD67-1744-B6D5-3037DC4E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266950"/>
            <a:ext cx="10906760" cy="2324100"/>
          </a:xfrm>
        </p:spPr>
        <p:txBody>
          <a:bodyPr/>
          <a:lstStyle/>
          <a:p>
            <a:r>
              <a:rPr lang="en-US" dirty="0"/>
              <a:t>1. Does LTE have the potential?</a:t>
            </a:r>
          </a:p>
        </p:txBody>
      </p:sp>
    </p:spTree>
    <p:extLst>
      <p:ext uri="{BB962C8B-B14F-4D97-AF65-F5344CB8AC3E}">
        <p14:creationId xmlns:p14="http://schemas.microsoft.com/office/powerpoint/2010/main" val="257106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6804</TotalTime>
  <Words>1261</Words>
  <Application>Microsoft Macintosh PowerPoint</Application>
  <PresentationFormat>Widescreen</PresentationFormat>
  <Paragraphs>320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等线</vt:lpstr>
      <vt:lpstr>等线 Light</vt:lpstr>
      <vt:lpstr>ZapfDingbatsITC</vt:lpstr>
      <vt:lpstr>Arial</vt:lpstr>
      <vt:lpstr>Calibri</vt:lpstr>
      <vt:lpstr>Calibri Light</vt:lpstr>
      <vt:lpstr>Helvetica Neue</vt:lpstr>
      <vt:lpstr>Helvetica Neue Light</vt:lpstr>
      <vt:lpstr>Helvetica Neue Medium</vt:lpstr>
      <vt:lpstr>Wingdings</vt:lpstr>
      <vt:lpstr>Office Theme</vt:lpstr>
      <vt:lpstr>Supporting Mobile VR in LTE Networks: How Close are We?</vt:lpstr>
      <vt:lpstr>Booming Virtual Reality Market</vt:lpstr>
      <vt:lpstr>Mobile Virtual Reality</vt:lpstr>
      <vt:lpstr>Users’ Demand for Mobile VR</vt:lpstr>
      <vt:lpstr>Mobile VR over LTE Network</vt:lpstr>
      <vt:lpstr>How LTE Network Works</vt:lpstr>
      <vt:lpstr>How LTE Network Works</vt:lpstr>
      <vt:lpstr>Can LTE Support Mobile VR?</vt:lpstr>
      <vt:lpstr>1. Does LTE have the potential?</vt:lpstr>
      <vt:lpstr>A First Look at VR over LTE</vt:lpstr>
      <vt:lpstr>2. What are the roadblocks?</vt:lpstr>
      <vt:lpstr>Analysis Methodology</vt:lpstr>
      <vt:lpstr>Five Intuitions for VR over LTE</vt:lpstr>
      <vt:lpstr>Five Intuitions for VR over LTE</vt:lpstr>
      <vt:lpstr>Overview of Findings</vt:lpstr>
      <vt:lpstr>Sufficient Bandwidth for Medium-Quality VR</vt:lpstr>
      <vt:lpstr>Inter-Protocol Incoordination: Head-of-Line Blocking in Mobility</vt:lpstr>
      <vt:lpstr>Inter-Protocol Incoordination: Head-of-Line Blocking in Mobility</vt:lpstr>
      <vt:lpstr>Single-Protocol Deficiency: Latency-Unfriendly Control Channel</vt:lpstr>
      <vt:lpstr>Single-Protocol Deficiency: Latency-Unfriendly Control Channel</vt:lpstr>
      <vt:lpstr>Single-Protocol Deficiency: Latency-Unfriendly Control Channel</vt:lpstr>
      <vt:lpstr>Single-Protocol Deficiency: Latency-Unfriendly Control Channel</vt:lpstr>
      <vt:lpstr>Summary: How Problems Happen</vt:lpstr>
      <vt:lpstr>3. What are the solutions? </vt:lpstr>
      <vt:lpstr>LTE-VR: LTE Booster for Mobile VR</vt:lpstr>
      <vt:lpstr>PowerPoint Presentation</vt:lpstr>
      <vt:lpstr>PowerPoint Presentation</vt:lpstr>
      <vt:lpstr>Mask Uplink Control Latency</vt:lpstr>
      <vt:lpstr>Mask Uplink Control Latency</vt:lpstr>
      <vt:lpstr>Implementation and Prototype</vt:lpstr>
      <vt:lpstr>Evaluation</vt:lpstr>
      <vt:lpstr>Can LTE-VR Meet VR’s Demands?</vt:lpstr>
      <vt:lpstr>How Much is the Overhead?</vt:lpstr>
      <vt:lpstr>Can LTE-VR be Used in 5G?</vt:lpstr>
      <vt:lpstr>Summary</vt:lpstr>
      <vt:lpstr>Thank you!  For code and dataset: http://metro.cs.ucla.edu/mobileVR.html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 Zhaowei</dc:creator>
  <cp:lastModifiedBy>Yuanjie Li</cp:lastModifiedBy>
  <cp:revision>1339</cp:revision>
  <dcterms:created xsi:type="dcterms:W3CDTF">2018-04-23T21:59:50Z</dcterms:created>
  <dcterms:modified xsi:type="dcterms:W3CDTF">2018-09-05T18:38:28Z</dcterms:modified>
</cp:coreProperties>
</file>